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Montserrat Black"/>
      <p:bold r:id="rId38"/>
      <p:boldItalic r:id="rId39"/>
    </p:embeddedFont>
    <p:embeddedFont>
      <p:font typeface="Carli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g8mc9jU0HFNMg1FBDragJZTVfw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AF1D3A-7EBD-40D7-945A-0A5EF514B294}">
  <a:tblStyle styleId="{0CAF1D3A-7EBD-40D7-945A-0A5EF514B2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rlito-regular.fntdata"/><Relationship Id="rId20" Type="http://schemas.openxmlformats.org/officeDocument/2006/relationships/slide" Target="slides/slide15.xml"/><Relationship Id="rId42" Type="http://schemas.openxmlformats.org/officeDocument/2006/relationships/font" Target="fonts/Carlito-italic.fntdata"/><Relationship Id="rId41" Type="http://schemas.openxmlformats.org/officeDocument/2006/relationships/font" Target="fonts/Carlito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Carli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Black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Black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a8aad9ac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ea8aad9a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a8aad9ac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ea8aad9ac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a8aad9ac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ea8aad9ac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6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a38a279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ea38a279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a38a279c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ea38a279c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a8aad9ac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ea8aad9ac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7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7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a38a279c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ea38a279c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5" name="Google Shape;65;p8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" name="Google Shape;66;p8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3" name="Google Shape;73;p8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8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8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7" name="Google Shape;17;p7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7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7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7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7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7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9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1694" y="1870368"/>
            <a:ext cx="1049449" cy="1402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"/>
          <p:cNvCxnSpPr/>
          <p:nvPr/>
        </p:nvCxnSpPr>
        <p:spPr>
          <a:xfrm>
            <a:off x="6688286" y="1724850"/>
            <a:ext cx="0" cy="1693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"/>
          <p:cNvSpPr txBox="1"/>
          <p:nvPr/>
        </p:nvSpPr>
        <p:spPr>
          <a:xfrm>
            <a:off x="1226458" y="928914"/>
            <a:ext cx="5461827" cy="3313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Recredenciamento Institucional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Departamento de Avaliação Institucional –     	DAI – Prodi – Reitoria </a:t>
            </a:r>
            <a:endParaRPr b="1" i="0" sz="2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200777" y="4411124"/>
            <a:ext cx="1901562" cy="582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09/07/2024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5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56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RECREDENCIAMENTO INSTITUCIONAL - SITUAÇÃO IFRS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5" y="1348783"/>
            <a:ext cx="903922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57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57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RECREDENCIAMENTO INSTITUCIONAL - SITUAÇÃO IFRS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600" y="656992"/>
            <a:ext cx="9144001" cy="3082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58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58"/>
          <p:cNvSpPr txBox="1"/>
          <p:nvPr>
            <p:ph idx="1" type="body"/>
          </p:nvPr>
        </p:nvSpPr>
        <p:spPr>
          <a:xfrm>
            <a:off x="216007" y="2571750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RECREDENCIAMENTO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EAD</a:t>
            </a: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 - SITUAÇÃO IFRS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3250116"/>
            <a:ext cx="9144000" cy="113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8"/>
          <p:cNvSpPr txBox="1"/>
          <p:nvPr/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RECREDENCIAMENTO INSTITUCIONAL - SITUAÇÃO IFRS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8117" y="762008"/>
            <a:ext cx="4207446" cy="169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59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59"/>
          <p:cNvSpPr txBox="1"/>
          <p:nvPr/>
        </p:nvSpPr>
        <p:spPr>
          <a:xfrm>
            <a:off x="709700" y="783925"/>
            <a:ext cx="78489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CNE/CP nº 3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13 de maio de 2024. (Define diretrizes orientadoras aos sistemas de ensino, instituições e redes escolares, públicas, privadas, comunitárias e confessionais, para a retomada segura das aulas na Educação Básica e na Educação Superior em razão do estado de calamidade pública causado pelos eventos climáticos no estado do Rio Grande do Sul.)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9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697975"/>
            <a:ext cx="8690376" cy="124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g2ea8aad9ac2_0_5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g2ea8aad9ac2_0_5"/>
          <p:cNvSpPr txBox="1"/>
          <p:nvPr/>
        </p:nvSpPr>
        <p:spPr>
          <a:xfrm>
            <a:off x="734125" y="1028550"/>
            <a:ext cx="78489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Conjunta SERES/MEC/INEP nº 1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20 de maio de 2024. (Dispõe sobre a suspensão de prazos de avaliação in loco, de supervisão e de regulação para as Instituições de Educação Superior do sistema federal de ensino afetadas pelos eventos climáticos no território do Estado do Rio Grande do Sul)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ea8aad9ac2_0_5"/>
          <p:cNvSpPr txBox="1"/>
          <p:nvPr>
            <p:ph idx="1" type="body"/>
          </p:nvPr>
        </p:nvSpPr>
        <p:spPr>
          <a:xfrm>
            <a:off x="311700" y="221386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ea8aad9ac2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295" y="2933021"/>
            <a:ext cx="8221409" cy="807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60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60"/>
          <p:cNvSpPr txBox="1"/>
          <p:nvPr/>
        </p:nvSpPr>
        <p:spPr>
          <a:xfrm>
            <a:off x="433493" y="783917"/>
            <a:ext cx="7966228" cy="3288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IFRS – Instituto Federal de Educação Ciência e Tecnologia do Rio Grande do Sul;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SERES – Secretaria de Regulação e Supervisão da Educação Superior do Ministério da Educação;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INEP – Instituto Nacional de Estudos e Pesquisas Educacionais Anísio Teixeira;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CTAA – Comissão Técnica de Acompanhamento da Avaliação;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CNE – Conselho Nacional da Educação;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GABINETE DO MINISTRO – Gabinete do Ministro da Educação.</a:t>
            </a:r>
            <a:endParaRPr/>
          </a:p>
        </p:txBody>
      </p:sp>
      <p:sp>
        <p:nvSpPr>
          <p:cNvPr id="211" name="Google Shape;211;p60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ATORES DO PROCESSO DE RECREDENCIAMENTO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61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61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ETAPAS DO PROCESSO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7750"/>
            <a:ext cx="914400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5"/>
          <p:cNvSpPr txBox="1"/>
          <p:nvPr>
            <p:ph idx="1" type="body"/>
          </p:nvPr>
        </p:nvSpPr>
        <p:spPr>
          <a:xfrm>
            <a:off x="311700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ETAPAS DO PROCESSO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83" y="459420"/>
            <a:ext cx="7995684" cy="4638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2ea8aad9ac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96" y="409925"/>
            <a:ext cx="8199416" cy="47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ea8aad9ac2_0_15"/>
          <p:cNvSpPr txBox="1"/>
          <p:nvPr>
            <p:ph idx="1" type="body"/>
          </p:nvPr>
        </p:nvSpPr>
        <p:spPr>
          <a:xfrm>
            <a:off x="311700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ETAPAS DO PROCESSO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ea8aad9ac2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00" y="403425"/>
            <a:ext cx="7124999" cy="47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ea8aad9ac2_0_21"/>
          <p:cNvSpPr txBox="1"/>
          <p:nvPr>
            <p:ph idx="1" type="body"/>
          </p:nvPr>
        </p:nvSpPr>
        <p:spPr>
          <a:xfrm>
            <a:off x="311700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ETAPAS DO PROCESSO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6"/>
          <p:cNvSpPr txBox="1"/>
          <p:nvPr/>
        </p:nvSpPr>
        <p:spPr>
          <a:xfrm>
            <a:off x="603614" y="947017"/>
            <a:ext cx="7554000" cy="2093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 do processo de recredenciamento</a:t>
            </a:r>
            <a:endParaRPr/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Fundamentação Legal e Normativa</a:t>
            </a:r>
            <a:endParaRPr/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Etapas do Processo</a:t>
            </a:r>
            <a:endParaRPr/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Atores do Processo</a:t>
            </a:r>
            <a:endParaRPr/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e Demandas</a:t>
            </a:r>
            <a:endParaRPr/>
          </a:p>
          <a:p>
            <a:pPr indent="-342900" lvl="0" marL="352425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944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Reuniões do GT</a:t>
            </a:r>
            <a:endParaRPr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RECREDENCIAMENTO INSTITUCIONAL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62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62"/>
          <p:cNvSpPr txBox="1"/>
          <p:nvPr>
            <p:ph idx="1" type="body"/>
          </p:nvPr>
        </p:nvSpPr>
        <p:spPr>
          <a:xfrm>
            <a:off x="99048" y="-12530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CRONOGRAMA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p62"/>
          <p:cNvGraphicFramePr/>
          <p:nvPr/>
        </p:nvGraphicFramePr>
        <p:xfrm>
          <a:off x="182432" y="5500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{0CAF1D3A-7EBD-40D7-945A-0A5EF514B294}</a:tableStyleId>
              </a:tblPr>
              <a:tblGrid>
                <a:gridCol w="4544100"/>
                <a:gridCol w="1818325"/>
                <a:gridCol w="2416725"/>
              </a:tblGrid>
              <a:tr h="1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PERÍODO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RESPONSÁVEL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Atualização e-MEC - Instalações físicas e equipamentos (por campus)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Maio a Dezembro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Campi/Equipe 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Cadastro e atualização do corpo docente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Maio a Dezembro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Campi/DGP/Equipe 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FASE 1 – SECRETARIA – DESPACHO SANEADOR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Portaria do processo de recredenciamento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Junho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Gabinete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Reunião do DAI com a comissão – orientação sobre o processo de recredenciamento e sobre o FE1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Julho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DAI/Comissão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Elaboração do FE1 – PDI e Documentação IFRS/Financeiro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Julho a </a:t>
                      </a:r>
                      <a:r>
                        <a:rPr lang="pt-BR" sz="1600"/>
                        <a:t>Outubro </a:t>
                      </a:r>
                      <a:r>
                        <a:rPr lang="pt-BR" sz="1600" u="none" cap="none" strike="noStrike"/>
                        <a:t>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DAI/Pró</a:t>
                      </a:r>
                      <a:r>
                        <a:rPr lang="pt-BR" sz="1600"/>
                        <a:t>-</a:t>
                      </a:r>
                      <a:r>
                        <a:rPr lang="pt-BR" sz="1600" u="none" cap="none" strike="noStrike"/>
                        <a:t>reitorias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Revisão Texto do FE1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Fevereiro de 2025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DAI/Pró</a:t>
                      </a:r>
                      <a:r>
                        <a:rPr lang="pt-BR" sz="1600"/>
                        <a:t>-</a:t>
                      </a:r>
                      <a:r>
                        <a:rPr lang="pt-BR" sz="1600" u="none" cap="none" strike="noStrike"/>
                        <a:t>reitorias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Data de abertura do processo no e-MEC com a inserção das informações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Abril de 2025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Data de fechamento do processo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Abril de 2025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p63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p63"/>
          <p:cNvSpPr txBox="1"/>
          <p:nvPr>
            <p:ph idx="1" type="body"/>
          </p:nvPr>
        </p:nvSpPr>
        <p:spPr>
          <a:xfrm>
            <a:off x="492453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rlito"/>
                <a:ea typeface="Carlito"/>
                <a:cs typeface="Carlito"/>
                <a:sym typeface="Carlito"/>
              </a:rPr>
              <a:t>CRONOGRAMA </a:t>
            </a:r>
            <a:endParaRPr b="1" sz="2000">
              <a:latin typeface="Carlito"/>
              <a:ea typeface="Carlito"/>
              <a:cs typeface="Carlito"/>
              <a:sym typeface="Carlito"/>
            </a:endParaRPr>
          </a:p>
        </p:txBody>
      </p:sp>
      <p:graphicFrame>
        <p:nvGraphicFramePr>
          <p:cNvPr id="250" name="Google Shape;250;p63"/>
          <p:cNvGraphicFramePr/>
          <p:nvPr/>
        </p:nvGraphicFramePr>
        <p:xfrm>
          <a:off x="182432" y="69114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{0CAF1D3A-7EBD-40D7-945A-0A5EF514B294}</a:tableStyleId>
              </a:tblPr>
              <a:tblGrid>
                <a:gridCol w="4544100"/>
                <a:gridCol w="1818325"/>
                <a:gridCol w="2416725"/>
              </a:tblGrid>
              <a:tr h="1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PERÍODO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RESPONSÁVEL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FASE 2 – INEP -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Reunião da comissão para orientação do DAI quanto ao FE2 de Recredenciamento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Outubro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DAI/Prodi e comissão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Início do preenchimento do FE2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Novembro 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DAI/Pró</a:t>
                      </a:r>
                      <a:r>
                        <a:rPr lang="pt-BR" sz="1600"/>
                        <a:t>-</a:t>
                      </a:r>
                      <a:r>
                        <a:rPr lang="pt-BR" sz="1600" u="none" cap="none" strike="noStrike"/>
                        <a:t>reitorias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Relato Institucional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Dezembro </a:t>
                      </a:r>
                      <a:r>
                        <a:rPr lang="pt-BR" sz="1600" u="none" cap="none" strike="noStrike"/>
                        <a:t>de 2024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DAI/Pró-reitorias </a:t>
                      </a:r>
                      <a:endParaRPr sz="1600"/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Prazo final para o preenchimento do FE2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 definir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DAI/Pró</a:t>
                      </a:r>
                      <a:r>
                        <a:rPr lang="pt-BR" sz="1600"/>
                        <a:t>-</a:t>
                      </a:r>
                      <a:r>
                        <a:rPr lang="pt-BR" sz="1600" u="none" cap="none" strike="noStrike"/>
                        <a:t>reitorias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2943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Aguardar o Inep abrir o FE2, para a atualização das informações, antes de inserir no sistema. Atualizar o corpo docente. Reunir documentação e evidências que comprovem o que foi informado no FE2.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64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64"/>
          <p:cNvSpPr txBox="1"/>
          <p:nvPr>
            <p:ph idx="1" type="body"/>
          </p:nvPr>
        </p:nvSpPr>
        <p:spPr>
          <a:xfrm>
            <a:off x="492453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CRONOGRAMA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Google Shape;257;p64"/>
          <p:cNvGraphicFramePr/>
          <p:nvPr/>
        </p:nvGraphicFramePr>
        <p:xfrm>
          <a:off x="182432" y="47849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{0CAF1D3A-7EBD-40D7-945A-0A5EF514B294}</a:tableStyleId>
              </a:tblPr>
              <a:tblGrid>
                <a:gridCol w="4544100"/>
                <a:gridCol w="1818325"/>
                <a:gridCol w="2416725"/>
              </a:tblGrid>
              <a:tr h="1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PERÍODO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RESPONSÁVEL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FASE 3 - AVALIAÇÃO IN LOCO VIRTUAL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 hMerge="1"/>
                <a:tc hMerge="1"/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Assessoria do DAI referente à organização, no drive, dos documentos, evidências e do roteiro da visita às instalações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Após o preenchimento do FE2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DAI/Comissão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41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Contato com os avaliadores – confirmação da agenda de trabalhos e inserção do PDI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Aguardar contato da comissão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Ponto focal (PI)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Organização dos representantes da instituição que vão participar das reuniões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Cfe. Agenda de reuniões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Acompanhamento de toda a visita de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Visita às instalações Campus BG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DAI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Inserir no e-Mec a avaliação dos avaliadores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Após término da visita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Receber e encaminhar o Relatório de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5 dias após término da visita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  <a:tr h="1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Impugnar ou não impugnar o relatório de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Até 30 dias após a visita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5350" marL="4535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6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66"/>
          <p:cNvSpPr txBox="1"/>
          <p:nvPr>
            <p:ph idx="1" type="body"/>
          </p:nvPr>
        </p:nvSpPr>
        <p:spPr>
          <a:xfrm>
            <a:off x="492453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INSTITUCIONAL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p66"/>
          <p:cNvGraphicFramePr/>
          <p:nvPr/>
        </p:nvGraphicFramePr>
        <p:xfrm>
          <a:off x="-1" y="5011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{0CAF1D3A-7EBD-40D7-945A-0A5EF514B294}</a:tableStyleId>
              </a:tblPr>
              <a:tblGrid>
                <a:gridCol w="492450"/>
                <a:gridCol w="6099875"/>
                <a:gridCol w="2418275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Institucional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Pedagógico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Graduação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Pós-graduação e Extensão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PROPPI / PROEX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Didático Pedagógica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do corpo docente e Técnico Administrativo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DGP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Administrativa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PROEX /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Infraestrutura e Instalações Acadêmicas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PROEN / </a:t>
                      </a: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Atendimento de pessoas com necessidades especiais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 autorizativo anterior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Demonstrativo de Capacidade e sustentabilidade financeira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1800"/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67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70" name="Google Shape;270;p67"/>
          <p:cNvGraphicFramePr/>
          <p:nvPr/>
        </p:nvGraphicFramePr>
        <p:xfrm>
          <a:off x="0" y="703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{0CAF1D3A-7EBD-40D7-945A-0A5EF514B294}</a:tableStyleId>
              </a:tblPr>
              <a:tblGrid>
                <a:gridCol w="574150"/>
                <a:gridCol w="4096900"/>
                <a:gridCol w="4472950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DOCUMENTOS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Situação Legal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/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Regularidade Fiscal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/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Demonstração de patrimônio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 do Regimento/</a:t>
                      </a: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statuto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71" name="Google Shape;271;p67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INSTITUCIONAL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g2ea38a279ca_0_0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g2ea38a279ca_0_0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EAD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8" name="Google Shape;278;g2ea38a279ca_0_0"/>
          <p:cNvGraphicFramePr/>
          <p:nvPr/>
        </p:nvGraphicFramePr>
        <p:xfrm>
          <a:off x="66699" y="5818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{0CAF1D3A-7EBD-40D7-945A-0A5EF514B294}</a:tableStyleId>
              </a:tblPr>
              <a:tblGrid>
                <a:gridCol w="485275"/>
                <a:gridCol w="5838400"/>
                <a:gridCol w="2686925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Institucional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Pedagógico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Graduação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Implantação e desenvolvimento da Instituição – Programa de Abertura de Cursos de Pós-graduação e Extensão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PROPPI / PROEX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Didático Pedagógica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do corpo docente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DGP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>
                        <a:highlight>
                          <a:srgbClr val="00FFFF"/>
                        </a:highlight>
                      </a:endParaRPr>
                    </a:p>
                  </a:txBody>
                  <a:tcPr marT="9525" marB="0" marR="9525" marL="95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highlight>
                            <a:srgbClr val="00FFFF"/>
                          </a:highlight>
                        </a:rPr>
                        <a:t>7</a:t>
                      </a:r>
                      <a:endParaRPr sz="1800" u="none" cap="none" strike="noStrike"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Perfil </a:t>
                      </a:r>
                      <a:r>
                        <a:rPr lang="pt-BR" sz="1800">
                          <a:highlight>
                            <a:srgbClr val="00FFFF"/>
                          </a:highlight>
                        </a:rPr>
                        <a:t>do corpo </a:t>
                      </a:r>
                      <a:r>
                        <a:rPr lang="pt-BR" sz="1800" u="none" cap="none" strike="noStrike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Técnico Administrativo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DGP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 sz="1800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highlight>
                            <a:srgbClr val="00FFFF"/>
                          </a:highlight>
                        </a:rPr>
                        <a:t>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highlight>
                            <a:srgbClr val="00FFFF"/>
                          </a:highlight>
                        </a:rPr>
                        <a:t>Perfil dos tutores</a:t>
                      </a:r>
                      <a:endParaRPr sz="1800" u="none" cap="none" strike="noStrike">
                        <a:highlight>
                          <a:srgbClr val="00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1800">
                          <a:highlight>
                            <a:srgbClr val="00FFFF"/>
                          </a:highlight>
                        </a:rPr>
                        <a:t>DGP / PROEN / PROD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9</a:t>
                      </a:r>
                      <a:endParaRPr sz="1800"/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 autorizativo anterior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Organização Administrativa da Instituição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PROEX /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Infraestrutura e Instalações Acadêmicas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PROEN / </a:t>
                      </a: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PRODI 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Atendimento de pessoas com necessidades especiais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PROEN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 </a:t>
                      </a:r>
                      <a:endParaRPr/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Demonstrativo de Capacidade e sustentabilidade financeira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1800"/>
                        <a:t>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1800"/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g2ea38a279ca_0_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84" name="Google Shape;284;g2ea38a279ca_0_6"/>
          <p:cNvGraphicFramePr/>
          <p:nvPr/>
        </p:nvGraphicFramePr>
        <p:xfrm>
          <a:off x="0" y="703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{0CAF1D3A-7EBD-40D7-945A-0A5EF514B294}</a:tableStyleId>
              </a:tblPr>
              <a:tblGrid>
                <a:gridCol w="574150"/>
                <a:gridCol w="4096900"/>
                <a:gridCol w="4472950"/>
              </a:tblGrid>
              <a:tr h="28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DOCUMENTOS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RESPONSÁVEIS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Situação Legal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/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80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Regularidade Fiscal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PROAD / </a:t>
                      </a:r>
                      <a:r>
                        <a:rPr lang="pt-BR" sz="2000"/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5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Demonstração de patrimônio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PROAD / 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189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 do Regimento/</a:t>
                      </a:r>
                      <a:r>
                        <a:rPr lang="pt-BR" sz="200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statuto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PRODI 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85" name="Google Shape;285;g2ea38a279ca_0_6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 RECREDENCI</a:t>
            </a:r>
            <a:r>
              <a:rPr b="1" lang="pt-BR" sz="2000"/>
              <a:t>AMENTO EAD -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g2ea8aad9ac2_0_29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g2ea8aad9ac2_0_29"/>
          <p:cNvSpPr txBox="1"/>
          <p:nvPr>
            <p:ph idx="1" type="body"/>
          </p:nvPr>
        </p:nvSpPr>
        <p:spPr>
          <a:xfrm>
            <a:off x="492453" y="19368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FASE 1 -</a:t>
            </a:r>
            <a:r>
              <a:rPr b="1" lang="pt-BR" sz="2000"/>
              <a:t> </a:t>
            </a:r>
            <a:r>
              <a:rPr b="1" lang="pt-BR" sz="2000">
                <a:latin typeface="Calibri"/>
                <a:ea typeface="Calibri"/>
                <a:cs typeface="Calibri"/>
                <a:sym typeface="Calibri"/>
              </a:rPr>
              <a:t>ELABORAÇÃO FE 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ea8aad9ac2_0_29"/>
          <p:cNvSpPr txBox="1"/>
          <p:nvPr/>
        </p:nvSpPr>
        <p:spPr>
          <a:xfrm>
            <a:off x="293100" y="989125"/>
            <a:ext cx="75207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9845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referência: PDI 2024-2028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8.000 caracteres em cada tópico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68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68"/>
          <p:cNvSpPr txBox="1"/>
          <p:nvPr/>
        </p:nvSpPr>
        <p:spPr>
          <a:xfrm>
            <a:off x="433493" y="783917"/>
            <a:ext cx="8317102" cy="3288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98450" marR="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Tamanho, pluralidade e estrutura multicampi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Desconhecimento de parte da comunidade acadêmica acerca dos processos regulatórios</a:t>
            </a:r>
            <a:endParaRPr/>
          </a:p>
          <a:p>
            <a:pPr indent="-285750" lvl="0" marL="298450" marR="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Necessidade de ampla campanha de sensibilização / mobilização junto aos gestores e comunidade acadêmica</a:t>
            </a:r>
            <a:endParaRPr/>
          </a:p>
          <a:p>
            <a:pPr indent="-285750" lvl="0" marL="298450" marR="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site / aba do recredenciamento</a:t>
            </a:r>
            <a:endParaRPr/>
          </a:p>
          <a:p>
            <a:pPr indent="-285750" lvl="0" marL="298450" marR="0" rtl="0" algn="l"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 Institucional Recredenciamento (1º semestre de 2025)</a:t>
            </a:r>
            <a:endParaRPr/>
          </a:p>
          <a:p>
            <a:pPr indent="-342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à estrutura da CPA</a:t>
            </a:r>
            <a:endParaRPr/>
          </a:p>
          <a:p>
            <a:pPr indent="-342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Painel de avaliação institucional / autoavaliação</a:t>
            </a:r>
            <a:endParaRPr/>
          </a:p>
          <a:p>
            <a:pPr indent="0" lvl="0" marL="12700" marR="0" rtl="0" algn="l">
              <a:spcBef>
                <a:spcPts val="11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158750" lvl="0" marL="298450" marR="0" rtl="0" algn="l">
              <a:lnSpc>
                <a:spcPct val="15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68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DESAFIOS E DEMANDAS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69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69"/>
          <p:cNvSpPr txBox="1"/>
          <p:nvPr/>
        </p:nvSpPr>
        <p:spPr>
          <a:xfrm>
            <a:off x="433492" y="783917"/>
            <a:ext cx="8253307" cy="3288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Encaminhar ao CONSUP matérias de deliberação relacionadas ao recredenciamento (PPI, Políticas, Resoluções, Regimentos …)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 os documentos para adequação ao instrumento de avaliação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Providenciar as documentações necessárias no âmbito dos setores ligados ao GT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das Pró-reitorias e setores ligados ao GT na elaboração / revisão dos documentos 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Reunião específica com a Pró-reitoria / setor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Consolidação das informações e documentações</a:t>
            </a:r>
            <a:endParaRPr/>
          </a:p>
          <a:p>
            <a:pPr indent="-215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15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306" name="Google Shape;306;p69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DESAFIOS E DEMANDAS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3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3"/>
          <p:cNvSpPr txBox="1"/>
          <p:nvPr/>
        </p:nvSpPr>
        <p:spPr>
          <a:xfrm>
            <a:off x="656777" y="826413"/>
            <a:ext cx="7554000" cy="34906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"/>
          <p:cNvSpPr txBox="1"/>
          <p:nvPr>
            <p:ph type="title"/>
          </p:nvPr>
        </p:nvSpPr>
        <p:spPr>
          <a:xfrm>
            <a:off x="4004215" y="574510"/>
            <a:ext cx="1093470" cy="335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50">
            <a:spAutoFit/>
          </a:bodyPr>
          <a:lstStyle/>
          <a:p>
            <a:pPr indent="0" lvl="0" marL="9525" rtl="0" algn="ctr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Calibri"/>
              <a:buNone/>
            </a:pPr>
            <a:r>
              <a:rPr lang="pt-BR" sz="2025">
                <a:solidFill>
                  <a:srgbClr val="FFFFFF"/>
                </a:solidFill>
              </a:rPr>
              <a:t>GESTORES</a:t>
            </a:r>
            <a:endParaRPr sz="2025"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RECREDENCIAMENTO INSTITUCIONAL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3698747" y="108896"/>
            <a:ext cx="1701165" cy="1170623"/>
          </a:xfrm>
          <a:custGeom>
            <a:rect b="b" l="l" r="r" t="t"/>
            <a:pathLst>
              <a:path extrusionOk="0" h="1560830" w="2268220">
                <a:moveTo>
                  <a:pt x="1133856" y="0"/>
                </a:moveTo>
                <a:lnTo>
                  <a:pt x="1077262" y="955"/>
                </a:lnTo>
                <a:lnTo>
                  <a:pt x="1021388" y="3790"/>
                </a:lnTo>
                <a:lnTo>
                  <a:pt x="966297" y="8461"/>
                </a:lnTo>
                <a:lnTo>
                  <a:pt x="912054" y="14922"/>
                </a:lnTo>
                <a:lnTo>
                  <a:pt x="858725" y="23130"/>
                </a:lnTo>
                <a:lnTo>
                  <a:pt x="806374" y="33039"/>
                </a:lnTo>
                <a:lnTo>
                  <a:pt x="755066" y="44604"/>
                </a:lnTo>
                <a:lnTo>
                  <a:pt x="704866" y="57782"/>
                </a:lnTo>
                <a:lnTo>
                  <a:pt x="655839" y="72526"/>
                </a:lnTo>
                <a:lnTo>
                  <a:pt x="608051" y="88793"/>
                </a:lnTo>
                <a:lnTo>
                  <a:pt x="561565" y="106538"/>
                </a:lnTo>
                <a:lnTo>
                  <a:pt x="516448" y="125716"/>
                </a:lnTo>
                <a:lnTo>
                  <a:pt x="472763" y="146283"/>
                </a:lnTo>
                <a:lnTo>
                  <a:pt x="430576" y="168192"/>
                </a:lnTo>
                <a:lnTo>
                  <a:pt x="389952" y="191401"/>
                </a:lnTo>
                <a:lnTo>
                  <a:pt x="350956" y="215864"/>
                </a:lnTo>
                <a:lnTo>
                  <a:pt x="313652" y="241536"/>
                </a:lnTo>
                <a:lnTo>
                  <a:pt x="278107" y="268373"/>
                </a:lnTo>
                <a:lnTo>
                  <a:pt x="244383" y="296331"/>
                </a:lnTo>
                <a:lnTo>
                  <a:pt x="212548" y="325363"/>
                </a:lnTo>
                <a:lnTo>
                  <a:pt x="182664" y="355426"/>
                </a:lnTo>
                <a:lnTo>
                  <a:pt x="154798" y="386475"/>
                </a:lnTo>
                <a:lnTo>
                  <a:pt x="129015" y="418465"/>
                </a:lnTo>
                <a:lnTo>
                  <a:pt x="105379" y="451351"/>
                </a:lnTo>
                <a:lnTo>
                  <a:pt x="83955" y="485089"/>
                </a:lnTo>
                <a:lnTo>
                  <a:pt x="64808" y="519634"/>
                </a:lnTo>
                <a:lnTo>
                  <a:pt x="48004" y="554941"/>
                </a:lnTo>
                <a:lnTo>
                  <a:pt x="33606" y="590966"/>
                </a:lnTo>
                <a:lnTo>
                  <a:pt x="21681" y="627663"/>
                </a:lnTo>
                <a:lnTo>
                  <a:pt x="12293" y="664989"/>
                </a:lnTo>
                <a:lnTo>
                  <a:pt x="5507" y="702898"/>
                </a:lnTo>
                <a:lnTo>
                  <a:pt x="1387" y="741346"/>
                </a:lnTo>
                <a:lnTo>
                  <a:pt x="0" y="780287"/>
                </a:lnTo>
                <a:lnTo>
                  <a:pt x="1387" y="819229"/>
                </a:lnTo>
                <a:lnTo>
                  <a:pt x="5507" y="857677"/>
                </a:lnTo>
                <a:lnTo>
                  <a:pt x="12293" y="895586"/>
                </a:lnTo>
                <a:lnTo>
                  <a:pt x="21681" y="932912"/>
                </a:lnTo>
                <a:lnTo>
                  <a:pt x="33606" y="969609"/>
                </a:lnTo>
                <a:lnTo>
                  <a:pt x="48004" y="1005634"/>
                </a:lnTo>
                <a:lnTo>
                  <a:pt x="64808" y="1040941"/>
                </a:lnTo>
                <a:lnTo>
                  <a:pt x="83955" y="1075486"/>
                </a:lnTo>
                <a:lnTo>
                  <a:pt x="105379" y="1109224"/>
                </a:lnTo>
                <a:lnTo>
                  <a:pt x="129015" y="1142110"/>
                </a:lnTo>
                <a:lnTo>
                  <a:pt x="154798" y="1174100"/>
                </a:lnTo>
                <a:lnTo>
                  <a:pt x="182664" y="1205149"/>
                </a:lnTo>
                <a:lnTo>
                  <a:pt x="212548" y="1235212"/>
                </a:lnTo>
                <a:lnTo>
                  <a:pt x="244383" y="1264244"/>
                </a:lnTo>
                <a:lnTo>
                  <a:pt x="278107" y="1292202"/>
                </a:lnTo>
                <a:lnTo>
                  <a:pt x="313652" y="1319039"/>
                </a:lnTo>
                <a:lnTo>
                  <a:pt x="350956" y="1344711"/>
                </a:lnTo>
                <a:lnTo>
                  <a:pt x="389952" y="1369174"/>
                </a:lnTo>
                <a:lnTo>
                  <a:pt x="430576" y="1392383"/>
                </a:lnTo>
                <a:lnTo>
                  <a:pt x="472763" y="1414292"/>
                </a:lnTo>
                <a:lnTo>
                  <a:pt x="516448" y="1434859"/>
                </a:lnTo>
                <a:lnTo>
                  <a:pt x="561565" y="1454037"/>
                </a:lnTo>
                <a:lnTo>
                  <a:pt x="608051" y="1471782"/>
                </a:lnTo>
                <a:lnTo>
                  <a:pt x="655839" y="1488049"/>
                </a:lnTo>
                <a:lnTo>
                  <a:pt x="704866" y="1502793"/>
                </a:lnTo>
                <a:lnTo>
                  <a:pt x="755066" y="1515971"/>
                </a:lnTo>
                <a:lnTo>
                  <a:pt x="806374" y="1527536"/>
                </a:lnTo>
                <a:lnTo>
                  <a:pt x="858725" y="1537445"/>
                </a:lnTo>
                <a:lnTo>
                  <a:pt x="912054" y="1545653"/>
                </a:lnTo>
                <a:lnTo>
                  <a:pt x="966297" y="1552114"/>
                </a:lnTo>
                <a:lnTo>
                  <a:pt x="1021388" y="1556785"/>
                </a:lnTo>
                <a:lnTo>
                  <a:pt x="1077262" y="1559620"/>
                </a:lnTo>
                <a:lnTo>
                  <a:pt x="1133856" y="1560575"/>
                </a:lnTo>
                <a:lnTo>
                  <a:pt x="1190449" y="1559620"/>
                </a:lnTo>
                <a:lnTo>
                  <a:pt x="1246323" y="1556785"/>
                </a:lnTo>
                <a:lnTo>
                  <a:pt x="1301414" y="1552114"/>
                </a:lnTo>
                <a:lnTo>
                  <a:pt x="1355657" y="1545653"/>
                </a:lnTo>
                <a:lnTo>
                  <a:pt x="1408986" y="1537445"/>
                </a:lnTo>
                <a:lnTo>
                  <a:pt x="1461337" y="1527536"/>
                </a:lnTo>
                <a:lnTo>
                  <a:pt x="1512645" y="1515971"/>
                </a:lnTo>
                <a:lnTo>
                  <a:pt x="1562845" y="1502793"/>
                </a:lnTo>
                <a:lnTo>
                  <a:pt x="1611872" y="1488049"/>
                </a:lnTo>
                <a:lnTo>
                  <a:pt x="1659660" y="1471782"/>
                </a:lnTo>
                <a:lnTo>
                  <a:pt x="1706146" y="1454037"/>
                </a:lnTo>
                <a:lnTo>
                  <a:pt x="1751263" y="1434859"/>
                </a:lnTo>
                <a:lnTo>
                  <a:pt x="1794948" y="1414292"/>
                </a:lnTo>
                <a:lnTo>
                  <a:pt x="1837135" y="1392383"/>
                </a:lnTo>
                <a:lnTo>
                  <a:pt x="1877759" y="1369174"/>
                </a:lnTo>
                <a:lnTo>
                  <a:pt x="1916755" y="1344711"/>
                </a:lnTo>
                <a:lnTo>
                  <a:pt x="1954059" y="1319039"/>
                </a:lnTo>
                <a:lnTo>
                  <a:pt x="1989604" y="1292202"/>
                </a:lnTo>
                <a:lnTo>
                  <a:pt x="2023328" y="1264244"/>
                </a:lnTo>
                <a:lnTo>
                  <a:pt x="2055163" y="1235212"/>
                </a:lnTo>
                <a:lnTo>
                  <a:pt x="2085047" y="1205149"/>
                </a:lnTo>
                <a:lnTo>
                  <a:pt x="2112913" y="1174100"/>
                </a:lnTo>
                <a:lnTo>
                  <a:pt x="2138696" y="1142110"/>
                </a:lnTo>
                <a:lnTo>
                  <a:pt x="2162332" y="1109224"/>
                </a:lnTo>
                <a:lnTo>
                  <a:pt x="2183756" y="1075486"/>
                </a:lnTo>
                <a:lnTo>
                  <a:pt x="2202903" y="1040941"/>
                </a:lnTo>
                <a:lnTo>
                  <a:pt x="2219707" y="1005634"/>
                </a:lnTo>
                <a:lnTo>
                  <a:pt x="2234105" y="969609"/>
                </a:lnTo>
                <a:lnTo>
                  <a:pt x="2246030" y="932912"/>
                </a:lnTo>
                <a:lnTo>
                  <a:pt x="2255418" y="895586"/>
                </a:lnTo>
                <a:lnTo>
                  <a:pt x="2262204" y="857677"/>
                </a:lnTo>
                <a:lnTo>
                  <a:pt x="2266324" y="819229"/>
                </a:lnTo>
                <a:lnTo>
                  <a:pt x="2267712" y="780287"/>
                </a:lnTo>
                <a:lnTo>
                  <a:pt x="2266324" y="741346"/>
                </a:lnTo>
                <a:lnTo>
                  <a:pt x="2262204" y="702898"/>
                </a:lnTo>
                <a:lnTo>
                  <a:pt x="2255418" y="664989"/>
                </a:lnTo>
                <a:lnTo>
                  <a:pt x="2246030" y="627663"/>
                </a:lnTo>
                <a:lnTo>
                  <a:pt x="2234105" y="590966"/>
                </a:lnTo>
                <a:lnTo>
                  <a:pt x="2219707" y="554941"/>
                </a:lnTo>
                <a:lnTo>
                  <a:pt x="2202903" y="519634"/>
                </a:lnTo>
                <a:lnTo>
                  <a:pt x="2183756" y="485089"/>
                </a:lnTo>
                <a:lnTo>
                  <a:pt x="2162332" y="451351"/>
                </a:lnTo>
                <a:lnTo>
                  <a:pt x="2138696" y="418465"/>
                </a:lnTo>
                <a:lnTo>
                  <a:pt x="2112913" y="386475"/>
                </a:lnTo>
                <a:lnTo>
                  <a:pt x="2085047" y="355426"/>
                </a:lnTo>
                <a:lnTo>
                  <a:pt x="2055163" y="325363"/>
                </a:lnTo>
                <a:lnTo>
                  <a:pt x="2023328" y="296331"/>
                </a:lnTo>
                <a:lnTo>
                  <a:pt x="1989604" y="268373"/>
                </a:lnTo>
                <a:lnTo>
                  <a:pt x="1954059" y="241536"/>
                </a:lnTo>
                <a:lnTo>
                  <a:pt x="1916755" y="215864"/>
                </a:lnTo>
                <a:lnTo>
                  <a:pt x="1877759" y="191401"/>
                </a:lnTo>
                <a:lnTo>
                  <a:pt x="1837135" y="168192"/>
                </a:lnTo>
                <a:lnTo>
                  <a:pt x="1794948" y="146283"/>
                </a:lnTo>
                <a:lnTo>
                  <a:pt x="1751263" y="125716"/>
                </a:lnTo>
                <a:lnTo>
                  <a:pt x="1706146" y="106538"/>
                </a:lnTo>
                <a:lnTo>
                  <a:pt x="1659660" y="88793"/>
                </a:lnTo>
                <a:lnTo>
                  <a:pt x="1611872" y="72526"/>
                </a:lnTo>
                <a:lnTo>
                  <a:pt x="1562845" y="57782"/>
                </a:lnTo>
                <a:lnTo>
                  <a:pt x="1512645" y="44604"/>
                </a:lnTo>
                <a:lnTo>
                  <a:pt x="1461337" y="33039"/>
                </a:lnTo>
                <a:lnTo>
                  <a:pt x="1408986" y="23130"/>
                </a:lnTo>
                <a:lnTo>
                  <a:pt x="1355657" y="14922"/>
                </a:lnTo>
                <a:lnTo>
                  <a:pt x="1301414" y="8461"/>
                </a:lnTo>
                <a:lnTo>
                  <a:pt x="1246323" y="3790"/>
                </a:lnTo>
                <a:lnTo>
                  <a:pt x="1190449" y="955"/>
                </a:lnTo>
                <a:lnTo>
                  <a:pt x="1133856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002566" y="1622916"/>
            <a:ext cx="3065621" cy="1184434"/>
          </a:xfrm>
          <a:custGeom>
            <a:rect b="b" l="l" r="r" t="t"/>
            <a:pathLst>
              <a:path extrusionOk="0" h="1579245" w="4087495">
                <a:moveTo>
                  <a:pt x="2043684" y="0"/>
                </a:moveTo>
                <a:lnTo>
                  <a:pt x="1976227" y="421"/>
                </a:lnTo>
                <a:lnTo>
                  <a:pt x="1909316" y="1679"/>
                </a:lnTo>
                <a:lnTo>
                  <a:pt x="1842985" y="3758"/>
                </a:lnTo>
                <a:lnTo>
                  <a:pt x="1777268" y="6647"/>
                </a:lnTo>
                <a:lnTo>
                  <a:pt x="1712199" y="10332"/>
                </a:lnTo>
                <a:lnTo>
                  <a:pt x="1647810" y="14800"/>
                </a:lnTo>
                <a:lnTo>
                  <a:pt x="1584136" y="20039"/>
                </a:lnTo>
                <a:lnTo>
                  <a:pt x="1521211" y="26034"/>
                </a:lnTo>
                <a:lnTo>
                  <a:pt x="1459067" y="32774"/>
                </a:lnTo>
                <a:lnTo>
                  <a:pt x="1397739" y="40245"/>
                </a:lnTo>
                <a:lnTo>
                  <a:pt x="1337261" y="48435"/>
                </a:lnTo>
                <a:lnTo>
                  <a:pt x="1277665" y="57329"/>
                </a:lnTo>
                <a:lnTo>
                  <a:pt x="1218986" y="66916"/>
                </a:lnTo>
                <a:lnTo>
                  <a:pt x="1161258" y="77182"/>
                </a:lnTo>
                <a:lnTo>
                  <a:pt x="1104514" y="88115"/>
                </a:lnTo>
                <a:lnTo>
                  <a:pt x="1048787" y="99700"/>
                </a:lnTo>
                <a:lnTo>
                  <a:pt x="994112" y="111926"/>
                </a:lnTo>
                <a:lnTo>
                  <a:pt x="940521" y="124779"/>
                </a:lnTo>
                <a:lnTo>
                  <a:pt x="888050" y="138246"/>
                </a:lnTo>
                <a:lnTo>
                  <a:pt x="836730" y="152314"/>
                </a:lnTo>
                <a:lnTo>
                  <a:pt x="786597" y="166971"/>
                </a:lnTo>
                <a:lnTo>
                  <a:pt x="737684" y="182202"/>
                </a:lnTo>
                <a:lnTo>
                  <a:pt x="690024" y="197996"/>
                </a:lnTo>
                <a:lnTo>
                  <a:pt x="643650" y="214340"/>
                </a:lnTo>
                <a:lnTo>
                  <a:pt x="598598" y="231219"/>
                </a:lnTo>
                <a:lnTo>
                  <a:pt x="554900" y="248621"/>
                </a:lnTo>
                <a:lnTo>
                  <a:pt x="512590" y="266534"/>
                </a:lnTo>
                <a:lnTo>
                  <a:pt x="471702" y="284944"/>
                </a:lnTo>
                <a:lnTo>
                  <a:pt x="432269" y="303838"/>
                </a:lnTo>
                <a:lnTo>
                  <a:pt x="394325" y="323203"/>
                </a:lnTo>
                <a:lnTo>
                  <a:pt x="357904" y="343027"/>
                </a:lnTo>
                <a:lnTo>
                  <a:pt x="323040" y="363295"/>
                </a:lnTo>
                <a:lnTo>
                  <a:pt x="289765" y="383996"/>
                </a:lnTo>
                <a:lnTo>
                  <a:pt x="228121" y="426642"/>
                </a:lnTo>
                <a:lnTo>
                  <a:pt x="173240" y="470861"/>
                </a:lnTo>
                <a:lnTo>
                  <a:pt x="125394" y="516548"/>
                </a:lnTo>
                <a:lnTo>
                  <a:pt x="84850" y="563600"/>
                </a:lnTo>
                <a:lnTo>
                  <a:pt x="51879" y="611913"/>
                </a:lnTo>
                <a:lnTo>
                  <a:pt x="26749" y="661382"/>
                </a:lnTo>
                <a:lnTo>
                  <a:pt x="9730" y="711903"/>
                </a:lnTo>
                <a:lnTo>
                  <a:pt x="1092" y="763373"/>
                </a:lnTo>
                <a:lnTo>
                  <a:pt x="0" y="789432"/>
                </a:lnTo>
                <a:lnTo>
                  <a:pt x="1092" y="815490"/>
                </a:lnTo>
                <a:lnTo>
                  <a:pt x="9730" y="866960"/>
                </a:lnTo>
                <a:lnTo>
                  <a:pt x="26749" y="917481"/>
                </a:lnTo>
                <a:lnTo>
                  <a:pt x="51879" y="966950"/>
                </a:lnTo>
                <a:lnTo>
                  <a:pt x="84850" y="1015263"/>
                </a:lnTo>
                <a:lnTo>
                  <a:pt x="125394" y="1062315"/>
                </a:lnTo>
                <a:lnTo>
                  <a:pt x="173240" y="1108002"/>
                </a:lnTo>
                <a:lnTo>
                  <a:pt x="228121" y="1152221"/>
                </a:lnTo>
                <a:lnTo>
                  <a:pt x="289765" y="1194867"/>
                </a:lnTo>
                <a:lnTo>
                  <a:pt x="323040" y="1215568"/>
                </a:lnTo>
                <a:lnTo>
                  <a:pt x="357904" y="1235836"/>
                </a:lnTo>
                <a:lnTo>
                  <a:pt x="394325" y="1255660"/>
                </a:lnTo>
                <a:lnTo>
                  <a:pt x="432269" y="1275025"/>
                </a:lnTo>
                <a:lnTo>
                  <a:pt x="471702" y="1293919"/>
                </a:lnTo>
                <a:lnTo>
                  <a:pt x="512590" y="1312329"/>
                </a:lnTo>
                <a:lnTo>
                  <a:pt x="554900" y="1330242"/>
                </a:lnTo>
                <a:lnTo>
                  <a:pt x="598598" y="1347644"/>
                </a:lnTo>
                <a:lnTo>
                  <a:pt x="643650" y="1364523"/>
                </a:lnTo>
                <a:lnTo>
                  <a:pt x="690024" y="1380867"/>
                </a:lnTo>
                <a:lnTo>
                  <a:pt x="737684" y="1396661"/>
                </a:lnTo>
                <a:lnTo>
                  <a:pt x="786597" y="1411892"/>
                </a:lnTo>
                <a:lnTo>
                  <a:pt x="836730" y="1426549"/>
                </a:lnTo>
                <a:lnTo>
                  <a:pt x="888050" y="1440617"/>
                </a:lnTo>
                <a:lnTo>
                  <a:pt x="940521" y="1454084"/>
                </a:lnTo>
                <a:lnTo>
                  <a:pt x="994112" y="1466937"/>
                </a:lnTo>
                <a:lnTo>
                  <a:pt x="1048787" y="1479163"/>
                </a:lnTo>
                <a:lnTo>
                  <a:pt x="1104514" y="1490748"/>
                </a:lnTo>
                <a:lnTo>
                  <a:pt x="1161258" y="1501681"/>
                </a:lnTo>
                <a:lnTo>
                  <a:pt x="1218986" y="1511947"/>
                </a:lnTo>
                <a:lnTo>
                  <a:pt x="1277665" y="1521534"/>
                </a:lnTo>
                <a:lnTo>
                  <a:pt x="1337261" y="1530428"/>
                </a:lnTo>
                <a:lnTo>
                  <a:pt x="1397739" y="1538618"/>
                </a:lnTo>
                <a:lnTo>
                  <a:pt x="1459067" y="1546089"/>
                </a:lnTo>
                <a:lnTo>
                  <a:pt x="1521211" y="1552829"/>
                </a:lnTo>
                <a:lnTo>
                  <a:pt x="1584136" y="1558824"/>
                </a:lnTo>
                <a:lnTo>
                  <a:pt x="1647810" y="1564063"/>
                </a:lnTo>
                <a:lnTo>
                  <a:pt x="1712199" y="1568531"/>
                </a:lnTo>
                <a:lnTo>
                  <a:pt x="1777268" y="1572216"/>
                </a:lnTo>
                <a:lnTo>
                  <a:pt x="1842985" y="1575105"/>
                </a:lnTo>
                <a:lnTo>
                  <a:pt x="1909316" y="1577184"/>
                </a:lnTo>
                <a:lnTo>
                  <a:pt x="1976227" y="1578442"/>
                </a:lnTo>
                <a:lnTo>
                  <a:pt x="2043684" y="1578864"/>
                </a:lnTo>
                <a:lnTo>
                  <a:pt x="2111140" y="1578442"/>
                </a:lnTo>
                <a:lnTo>
                  <a:pt x="2178051" y="1577184"/>
                </a:lnTo>
                <a:lnTo>
                  <a:pt x="2244382" y="1575105"/>
                </a:lnTo>
                <a:lnTo>
                  <a:pt x="2310099" y="1572216"/>
                </a:lnTo>
                <a:lnTo>
                  <a:pt x="2375168" y="1568531"/>
                </a:lnTo>
                <a:lnTo>
                  <a:pt x="2439557" y="1564063"/>
                </a:lnTo>
                <a:lnTo>
                  <a:pt x="2503231" y="1558824"/>
                </a:lnTo>
                <a:lnTo>
                  <a:pt x="2566156" y="1552829"/>
                </a:lnTo>
                <a:lnTo>
                  <a:pt x="2628300" y="1546089"/>
                </a:lnTo>
                <a:lnTo>
                  <a:pt x="2689628" y="1538618"/>
                </a:lnTo>
                <a:lnTo>
                  <a:pt x="2750106" y="1530428"/>
                </a:lnTo>
                <a:lnTo>
                  <a:pt x="2809702" y="1521534"/>
                </a:lnTo>
                <a:lnTo>
                  <a:pt x="2868381" y="1511947"/>
                </a:lnTo>
                <a:lnTo>
                  <a:pt x="2926109" y="1501681"/>
                </a:lnTo>
                <a:lnTo>
                  <a:pt x="2982853" y="1490748"/>
                </a:lnTo>
                <a:lnTo>
                  <a:pt x="3038580" y="1479163"/>
                </a:lnTo>
                <a:lnTo>
                  <a:pt x="3093255" y="1466937"/>
                </a:lnTo>
                <a:lnTo>
                  <a:pt x="3146846" y="1454084"/>
                </a:lnTo>
                <a:lnTo>
                  <a:pt x="3199317" y="1440617"/>
                </a:lnTo>
                <a:lnTo>
                  <a:pt x="3250637" y="1426549"/>
                </a:lnTo>
                <a:lnTo>
                  <a:pt x="3300770" y="1411892"/>
                </a:lnTo>
                <a:lnTo>
                  <a:pt x="3349683" y="1396661"/>
                </a:lnTo>
                <a:lnTo>
                  <a:pt x="3397343" y="1380867"/>
                </a:lnTo>
                <a:lnTo>
                  <a:pt x="3443717" y="1364523"/>
                </a:lnTo>
                <a:lnTo>
                  <a:pt x="3488769" y="1347644"/>
                </a:lnTo>
                <a:lnTo>
                  <a:pt x="3532467" y="1330242"/>
                </a:lnTo>
                <a:lnTo>
                  <a:pt x="3574777" y="1312329"/>
                </a:lnTo>
                <a:lnTo>
                  <a:pt x="3615665" y="1293919"/>
                </a:lnTo>
                <a:lnTo>
                  <a:pt x="3655098" y="1275025"/>
                </a:lnTo>
                <a:lnTo>
                  <a:pt x="3693042" y="1255660"/>
                </a:lnTo>
                <a:lnTo>
                  <a:pt x="3729463" y="1235836"/>
                </a:lnTo>
                <a:lnTo>
                  <a:pt x="3764327" y="1215568"/>
                </a:lnTo>
                <a:lnTo>
                  <a:pt x="3797602" y="1194867"/>
                </a:lnTo>
                <a:lnTo>
                  <a:pt x="3859246" y="1152221"/>
                </a:lnTo>
                <a:lnTo>
                  <a:pt x="3914127" y="1108002"/>
                </a:lnTo>
                <a:lnTo>
                  <a:pt x="3961973" y="1062315"/>
                </a:lnTo>
                <a:lnTo>
                  <a:pt x="4002517" y="1015263"/>
                </a:lnTo>
                <a:lnTo>
                  <a:pt x="4035488" y="966950"/>
                </a:lnTo>
                <a:lnTo>
                  <a:pt x="4060618" y="917481"/>
                </a:lnTo>
                <a:lnTo>
                  <a:pt x="4077637" y="866960"/>
                </a:lnTo>
                <a:lnTo>
                  <a:pt x="4086275" y="815490"/>
                </a:lnTo>
                <a:lnTo>
                  <a:pt x="4087367" y="789432"/>
                </a:lnTo>
                <a:lnTo>
                  <a:pt x="4086275" y="763373"/>
                </a:lnTo>
                <a:lnTo>
                  <a:pt x="4077637" y="711903"/>
                </a:lnTo>
                <a:lnTo>
                  <a:pt x="4060618" y="661382"/>
                </a:lnTo>
                <a:lnTo>
                  <a:pt x="4035488" y="611913"/>
                </a:lnTo>
                <a:lnTo>
                  <a:pt x="4002517" y="563600"/>
                </a:lnTo>
                <a:lnTo>
                  <a:pt x="3961973" y="516548"/>
                </a:lnTo>
                <a:lnTo>
                  <a:pt x="3914127" y="470861"/>
                </a:lnTo>
                <a:lnTo>
                  <a:pt x="3859246" y="426642"/>
                </a:lnTo>
                <a:lnTo>
                  <a:pt x="3797602" y="383996"/>
                </a:lnTo>
                <a:lnTo>
                  <a:pt x="3764327" y="363295"/>
                </a:lnTo>
                <a:lnTo>
                  <a:pt x="3729463" y="343027"/>
                </a:lnTo>
                <a:lnTo>
                  <a:pt x="3693042" y="323203"/>
                </a:lnTo>
                <a:lnTo>
                  <a:pt x="3655098" y="303838"/>
                </a:lnTo>
                <a:lnTo>
                  <a:pt x="3615665" y="284944"/>
                </a:lnTo>
                <a:lnTo>
                  <a:pt x="3574777" y="266534"/>
                </a:lnTo>
                <a:lnTo>
                  <a:pt x="3532467" y="248621"/>
                </a:lnTo>
                <a:lnTo>
                  <a:pt x="3488769" y="231219"/>
                </a:lnTo>
                <a:lnTo>
                  <a:pt x="3443717" y="214340"/>
                </a:lnTo>
                <a:lnTo>
                  <a:pt x="3397343" y="197996"/>
                </a:lnTo>
                <a:lnTo>
                  <a:pt x="3349683" y="182202"/>
                </a:lnTo>
                <a:lnTo>
                  <a:pt x="3300770" y="166971"/>
                </a:lnTo>
                <a:lnTo>
                  <a:pt x="3250637" y="152314"/>
                </a:lnTo>
                <a:lnTo>
                  <a:pt x="3199317" y="138246"/>
                </a:lnTo>
                <a:lnTo>
                  <a:pt x="3146846" y="124779"/>
                </a:lnTo>
                <a:lnTo>
                  <a:pt x="3093255" y="111926"/>
                </a:lnTo>
                <a:lnTo>
                  <a:pt x="3038580" y="99700"/>
                </a:lnTo>
                <a:lnTo>
                  <a:pt x="2982853" y="88115"/>
                </a:lnTo>
                <a:lnTo>
                  <a:pt x="2926109" y="77182"/>
                </a:lnTo>
                <a:lnTo>
                  <a:pt x="2868381" y="66916"/>
                </a:lnTo>
                <a:lnTo>
                  <a:pt x="2809702" y="57329"/>
                </a:lnTo>
                <a:lnTo>
                  <a:pt x="2750106" y="48435"/>
                </a:lnTo>
                <a:lnTo>
                  <a:pt x="2689628" y="40245"/>
                </a:lnTo>
                <a:lnTo>
                  <a:pt x="2628300" y="32774"/>
                </a:lnTo>
                <a:lnTo>
                  <a:pt x="2566156" y="26034"/>
                </a:lnTo>
                <a:lnTo>
                  <a:pt x="2503231" y="20039"/>
                </a:lnTo>
                <a:lnTo>
                  <a:pt x="2439557" y="14800"/>
                </a:lnTo>
                <a:lnTo>
                  <a:pt x="2375168" y="10332"/>
                </a:lnTo>
                <a:lnTo>
                  <a:pt x="2310099" y="6647"/>
                </a:lnTo>
                <a:lnTo>
                  <a:pt x="2244382" y="3758"/>
                </a:lnTo>
                <a:lnTo>
                  <a:pt x="2178051" y="1679"/>
                </a:lnTo>
                <a:lnTo>
                  <a:pt x="2111140" y="421"/>
                </a:lnTo>
                <a:lnTo>
                  <a:pt x="2043684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494435" y="2010426"/>
            <a:ext cx="2109788" cy="575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650">
            <a:spAutoFit/>
          </a:bodyPr>
          <a:lstStyle/>
          <a:p>
            <a:pPr indent="-814388" lvl="0" marL="823436" marR="3810" rtl="0" algn="l">
              <a:lnSpc>
                <a:spcPct val="110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RECREDENCIAMENTO IFRS</a:t>
            </a:r>
            <a:endParaRPr sz="18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29579" y="1712932"/>
            <a:ext cx="1744504" cy="1170623"/>
          </a:xfrm>
          <a:custGeom>
            <a:rect b="b" l="l" r="r" t="t"/>
            <a:pathLst>
              <a:path extrusionOk="0" h="1560829" w="2326004">
                <a:moveTo>
                  <a:pt x="1162812" y="0"/>
                </a:moveTo>
                <a:lnTo>
                  <a:pt x="1104772" y="955"/>
                </a:lnTo>
                <a:lnTo>
                  <a:pt x="1047470" y="3790"/>
                </a:lnTo>
                <a:lnTo>
                  <a:pt x="990972" y="8461"/>
                </a:lnTo>
                <a:lnTo>
                  <a:pt x="935343" y="14922"/>
                </a:lnTo>
                <a:lnTo>
                  <a:pt x="880651" y="23130"/>
                </a:lnTo>
                <a:lnTo>
                  <a:pt x="826963" y="33039"/>
                </a:lnTo>
                <a:lnTo>
                  <a:pt x="774345" y="44604"/>
                </a:lnTo>
                <a:lnTo>
                  <a:pt x="722863" y="57782"/>
                </a:lnTo>
                <a:lnTo>
                  <a:pt x="672584" y="72526"/>
                </a:lnTo>
                <a:lnTo>
                  <a:pt x="623575" y="88793"/>
                </a:lnTo>
                <a:lnTo>
                  <a:pt x="575902" y="106538"/>
                </a:lnTo>
                <a:lnTo>
                  <a:pt x="529632" y="125716"/>
                </a:lnTo>
                <a:lnTo>
                  <a:pt x="484832" y="146283"/>
                </a:lnTo>
                <a:lnTo>
                  <a:pt x="441568" y="168192"/>
                </a:lnTo>
                <a:lnTo>
                  <a:pt x="399907" y="191401"/>
                </a:lnTo>
                <a:lnTo>
                  <a:pt x="359915" y="215864"/>
                </a:lnTo>
                <a:lnTo>
                  <a:pt x="321659" y="241536"/>
                </a:lnTo>
                <a:lnTo>
                  <a:pt x="285206" y="268373"/>
                </a:lnTo>
                <a:lnTo>
                  <a:pt x="250621" y="296331"/>
                </a:lnTo>
                <a:lnTo>
                  <a:pt x="217973" y="325363"/>
                </a:lnTo>
                <a:lnTo>
                  <a:pt x="187327" y="355426"/>
                </a:lnTo>
                <a:lnTo>
                  <a:pt x="158750" y="386475"/>
                </a:lnTo>
                <a:lnTo>
                  <a:pt x="132308" y="418465"/>
                </a:lnTo>
                <a:lnTo>
                  <a:pt x="108068" y="451351"/>
                </a:lnTo>
                <a:lnTo>
                  <a:pt x="86098" y="485089"/>
                </a:lnTo>
                <a:lnTo>
                  <a:pt x="66462" y="519634"/>
                </a:lnTo>
                <a:lnTo>
                  <a:pt x="49229" y="554941"/>
                </a:lnTo>
                <a:lnTo>
                  <a:pt x="34464" y="590966"/>
                </a:lnTo>
                <a:lnTo>
                  <a:pt x="22234" y="627663"/>
                </a:lnTo>
                <a:lnTo>
                  <a:pt x="12607" y="664989"/>
                </a:lnTo>
                <a:lnTo>
                  <a:pt x="5647" y="702898"/>
                </a:lnTo>
                <a:lnTo>
                  <a:pt x="1422" y="741346"/>
                </a:lnTo>
                <a:lnTo>
                  <a:pt x="0" y="780288"/>
                </a:lnTo>
                <a:lnTo>
                  <a:pt x="1422" y="819229"/>
                </a:lnTo>
                <a:lnTo>
                  <a:pt x="5647" y="857677"/>
                </a:lnTo>
                <a:lnTo>
                  <a:pt x="12607" y="895586"/>
                </a:lnTo>
                <a:lnTo>
                  <a:pt x="22234" y="932912"/>
                </a:lnTo>
                <a:lnTo>
                  <a:pt x="34464" y="969609"/>
                </a:lnTo>
                <a:lnTo>
                  <a:pt x="49229" y="1005634"/>
                </a:lnTo>
                <a:lnTo>
                  <a:pt x="66462" y="1040941"/>
                </a:lnTo>
                <a:lnTo>
                  <a:pt x="86098" y="1075486"/>
                </a:lnTo>
                <a:lnTo>
                  <a:pt x="108068" y="1109224"/>
                </a:lnTo>
                <a:lnTo>
                  <a:pt x="132308" y="1142110"/>
                </a:lnTo>
                <a:lnTo>
                  <a:pt x="158750" y="1174100"/>
                </a:lnTo>
                <a:lnTo>
                  <a:pt x="187327" y="1205149"/>
                </a:lnTo>
                <a:lnTo>
                  <a:pt x="217973" y="1235212"/>
                </a:lnTo>
                <a:lnTo>
                  <a:pt x="250621" y="1264244"/>
                </a:lnTo>
                <a:lnTo>
                  <a:pt x="285206" y="1292202"/>
                </a:lnTo>
                <a:lnTo>
                  <a:pt x="321659" y="1319039"/>
                </a:lnTo>
                <a:lnTo>
                  <a:pt x="359915" y="1344711"/>
                </a:lnTo>
                <a:lnTo>
                  <a:pt x="399907" y="1369174"/>
                </a:lnTo>
                <a:lnTo>
                  <a:pt x="441568" y="1392383"/>
                </a:lnTo>
                <a:lnTo>
                  <a:pt x="484832" y="1414292"/>
                </a:lnTo>
                <a:lnTo>
                  <a:pt x="529632" y="1434859"/>
                </a:lnTo>
                <a:lnTo>
                  <a:pt x="575902" y="1454037"/>
                </a:lnTo>
                <a:lnTo>
                  <a:pt x="623575" y="1471782"/>
                </a:lnTo>
                <a:lnTo>
                  <a:pt x="672584" y="1488049"/>
                </a:lnTo>
                <a:lnTo>
                  <a:pt x="722863" y="1502793"/>
                </a:lnTo>
                <a:lnTo>
                  <a:pt x="774345" y="1515971"/>
                </a:lnTo>
                <a:lnTo>
                  <a:pt x="826963" y="1527536"/>
                </a:lnTo>
                <a:lnTo>
                  <a:pt x="880651" y="1537445"/>
                </a:lnTo>
                <a:lnTo>
                  <a:pt x="935343" y="1545653"/>
                </a:lnTo>
                <a:lnTo>
                  <a:pt x="990972" y="1552114"/>
                </a:lnTo>
                <a:lnTo>
                  <a:pt x="1047470" y="1556785"/>
                </a:lnTo>
                <a:lnTo>
                  <a:pt x="1104772" y="1559620"/>
                </a:lnTo>
                <a:lnTo>
                  <a:pt x="1162812" y="1560576"/>
                </a:lnTo>
                <a:lnTo>
                  <a:pt x="1220851" y="1559620"/>
                </a:lnTo>
                <a:lnTo>
                  <a:pt x="1278153" y="1556785"/>
                </a:lnTo>
                <a:lnTo>
                  <a:pt x="1334651" y="1552114"/>
                </a:lnTo>
                <a:lnTo>
                  <a:pt x="1390280" y="1545653"/>
                </a:lnTo>
                <a:lnTo>
                  <a:pt x="1444972" y="1537445"/>
                </a:lnTo>
                <a:lnTo>
                  <a:pt x="1498660" y="1527536"/>
                </a:lnTo>
                <a:lnTo>
                  <a:pt x="1551278" y="1515971"/>
                </a:lnTo>
                <a:lnTo>
                  <a:pt x="1602760" y="1502793"/>
                </a:lnTo>
                <a:lnTo>
                  <a:pt x="1653039" y="1488049"/>
                </a:lnTo>
                <a:lnTo>
                  <a:pt x="1702048" y="1471782"/>
                </a:lnTo>
                <a:lnTo>
                  <a:pt x="1749721" y="1454037"/>
                </a:lnTo>
                <a:lnTo>
                  <a:pt x="1795991" y="1434859"/>
                </a:lnTo>
                <a:lnTo>
                  <a:pt x="1840791" y="1414292"/>
                </a:lnTo>
                <a:lnTo>
                  <a:pt x="1884055" y="1392383"/>
                </a:lnTo>
                <a:lnTo>
                  <a:pt x="1925716" y="1369174"/>
                </a:lnTo>
                <a:lnTo>
                  <a:pt x="1965708" y="1344711"/>
                </a:lnTo>
                <a:lnTo>
                  <a:pt x="2003964" y="1319039"/>
                </a:lnTo>
                <a:lnTo>
                  <a:pt x="2040417" y="1292202"/>
                </a:lnTo>
                <a:lnTo>
                  <a:pt x="2075002" y="1264244"/>
                </a:lnTo>
                <a:lnTo>
                  <a:pt x="2107650" y="1235212"/>
                </a:lnTo>
                <a:lnTo>
                  <a:pt x="2138296" y="1205149"/>
                </a:lnTo>
                <a:lnTo>
                  <a:pt x="2166874" y="1174100"/>
                </a:lnTo>
                <a:lnTo>
                  <a:pt x="2193315" y="1142110"/>
                </a:lnTo>
                <a:lnTo>
                  <a:pt x="2217555" y="1109224"/>
                </a:lnTo>
                <a:lnTo>
                  <a:pt x="2239525" y="1075486"/>
                </a:lnTo>
                <a:lnTo>
                  <a:pt x="2259161" y="1040941"/>
                </a:lnTo>
                <a:lnTo>
                  <a:pt x="2276394" y="1005634"/>
                </a:lnTo>
                <a:lnTo>
                  <a:pt x="2291159" y="969609"/>
                </a:lnTo>
                <a:lnTo>
                  <a:pt x="2303389" y="932912"/>
                </a:lnTo>
                <a:lnTo>
                  <a:pt x="2313016" y="895586"/>
                </a:lnTo>
                <a:lnTo>
                  <a:pt x="2319976" y="857677"/>
                </a:lnTo>
                <a:lnTo>
                  <a:pt x="2324201" y="819229"/>
                </a:lnTo>
                <a:lnTo>
                  <a:pt x="2325624" y="780288"/>
                </a:lnTo>
                <a:lnTo>
                  <a:pt x="2324201" y="741346"/>
                </a:lnTo>
                <a:lnTo>
                  <a:pt x="2319976" y="702898"/>
                </a:lnTo>
                <a:lnTo>
                  <a:pt x="2313016" y="664989"/>
                </a:lnTo>
                <a:lnTo>
                  <a:pt x="2303389" y="627663"/>
                </a:lnTo>
                <a:lnTo>
                  <a:pt x="2291159" y="590966"/>
                </a:lnTo>
                <a:lnTo>
                  <a:pt x="2276394" y="554941"/>
                </a:lnTo>
                <a:lnTo>
                  <a:pt x="2259161" y="519634"/>
                </a:lnTo>
                <a:lnTo>
                  <a:pt x="2239525" y="485089"/>
                </a:lnTo>
                <a:lnTo>
                  <a:pt x="2217555" y="451351"/>
                </a:lnTo>
                <a:lnTo>
                  <a:pt x="2193315" y="418465"/>
                </a:lnTo>
                <a:lnTo>
                  <a:pt x="2166873" y="386475"/>
                </a:lnTo>
                <a:lnTo>
                  <a:pt x="2138296" y="355426"/>
                </a:lnTo>
                <a:lnTo>
                  <a:pt x="2107650" y="325363"/>
                </a:lnTo>
                <a:lnTo>
                  <a:pt x="2075002" y="296331"/>
                </a:lnTo>
                <a:lnTo>
                  <a:pt x="2040417" y="268373"/>
                </a:lnTo>
                <a:lnTo>
                  <a:pt x="2003964" y="241536"/>
                </a:lnTo>
                <a:lnTo>
                  <a:pt x="1965708" y="215864"/>
                </a:lnTo>
                <a:lnTo>
                  <a:pt x="1925716" y="191401"/>
                </a:lnTo>
                <a:lnTo>
                  <a:pt x="1884055" y="168192"/>
                </a:lnTo>
                <a:lnTo>
                  <a:pt x="1840791" y="146283"/>
                </a:lnTo>
                <a:lnTo>
                  <a:pt x="1795991" y="125716"/>
                </a:lnTo>
                <a:lnTo>
                  <a:pt x="1749721" y="106538"/>
                </a:lnTo>
                <a:lnTo>
                  <a:pt x="1702048" y="88793"/>
                </a:lnTo>
                <a:lnTo>
                  <a:pt x="1653039" y="72526"/>
                </a:lnTo>
                <a:lnTo>
                  <a:pt x="1602760" y="57782"/>
                </a:lnTo>
                <a:lnTo>
                  <a:pt x="1551278" y="44604"/>
                </a:lnTo>
                <a:lnTo>
                  <a:pt x="1498660" y="33039"/>
                </a:lnTo>
                <a:lnTo>
                  <a:pt x="1444972" y="23130"/>
                </a:lnTo>
                <a:lnTo>
                  <a:pt x="1390280" y="14922"/>
                </a:lnTo>
                <a:lnTo>
                  <a:pt x="1334651" y="8461"/>
                </a:lnTo>
                <a:lnTo>
                  <a:pt x="1278153" y="3790"/>
                </a:lnTo>
                <a:lnTo>
                  <a:pt x="1220851" y="955"/>
                </a:lnTo>
                <a:lnTo>
                  <a:pt x="1162812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115728" y="2137141"/>
            <a:ext cx="1147763" cy="32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DOCENTES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2151" y="1778922"/>
            <a:ext cx="1804035" cy="1170623"/>
          </a:xfrm>
          <a:custGeom>
            <a:rect b="b" l="l" r="r" t="t"/>
            <a:pathLst>
              <a:path extrusionOk="0" h="1560829" w="2405379">
                <a:moveTo>
                  <a:pt x="1202435" y="0"/>
                </a:moveTo>
                <a:lnTo>
                  <a:pt x="1144177" y="899"/>
                </a:lnTo>
                <a:lnTo>
                  <a:pt x="1086634" y="3572"/>
                </a:lnTo>
                <a:lnTo>
                  <a:pt x="1029869" y="7976"/>
                </a:lnTo>
                <a:lnTo>
                  <a:pt x="973946" y="14070"/>
                </a:lnTo>
                <a:lnTo>
                  <a:pt x="918927" y="21815"/>
                </a:lnTo>
                <a:lnTo>
                  <a:pt x="864876" y="31168"/>
                </a:lnTo>
                <a:lnTo>
                  <a:pt x="811856" y="42090"/>
                </a:lnTo>
                <a:lnTo>
                  <a:pt x="759929" y="54538"/>
                </a:lnTo>
                <a:lnTo>
                  <a:pt x="709158" y="68473"/>
                </a:lnTo>
                <a:lnTo>
                  <a:pt x="659607" y="83854"/>
                </a:lnTo>
                <a:lnTo>
                  <a:pt x="611338" y="100638"/>
                </a:lnTo>
                <a:lnTo>
                  <a:pt x="564415" y="118787"/>
                </a:lnTo>
                <a:lnTo>
                  <a:pt x="518901" y="138258"/>
                </a:lnTo>
                <a:lnTo>
                  <a:pt x="474857" y="159011"/>
                </a:lnTo>
                <a:lnTo>
                  <a:pt x="432349" y="181005"/>
                </a:lnTo>
                <a:lnTo>
                  <a:pt x="391437" y="204199"/>
                </a:lnTo>
                <a:lnTo>
                  <a:pt x="352186" y="228552"/>
                </a:lnTo>
                <a:lnTo>
                  <a:pt x="314659" y="254023"/>
                </a:lnTo>
                <a:lnTo>
                  <a:pt x="278918" y="280572"/>
                </a:lnTo>
                <a:lnTo>
                  <a:pt x="245026" y="308157"/>
                </a:lnTo>
                <a:lnTo>
                  <a:pt x="213046" y="336738"/>
                </a:lnTo>
                <a:lnTo>
                  <a:pt x="183042" y="366274"/>
                </a:lnTo>
                <a:lnTo>
                  <a:pt x="155077" y="396723"/>
                </a:lnTo>
                <a:lnTo>
                  <a:pt x="129212" y="428046"/>
                </a:lnTo>
                <a:lnTo>
                  <a:pt x="105512" y="460200"/>
                </a:lnTo>
                <a:lnTo>
                  <a:pt x="84039" y="493146"/>
                </a:lnTo>
                <a:lnTo>
                  <a:pt x="64857" y="526842"/>
                </a:lnTo>
                <a:lnTo>
                  <a:pt x="48028" y="561247"/>
                </a:lnTo>
                <a:lnTo>
                  <a:pt x="21681" y="632023"/>
                </a:lnTo>
                <a:lnTo>
                  <a:pt x="5504" y="705145"/>
                </a:lnTo>
                <a:lnTo>
                  <a:pt x="0" y="780288"/>
                </a:lnTo>
                <a:lnTo>
                  <a:pt x="1386" y="818091"/>
                </a:lnTo>
                <a:lnTo>
                  <a:pt x="12290" y="892264"/>
                </a:lnTo>
                <a:lnTo>
                  <a:pt x="33615" y="964254"/>
                </a:lnTo>
                <a:lnTo>
                  <a:pt x="64857" y="1033733"/>
                </a:lnTo>
                <a:lnTo>
                  <a:pt x="84039" y="1067429"/>
                </a:lnTo>
                <a:lnTo>
                  <a:pt x="105512" y="1100375"/>
                </a:lnTo>
                <a:lnTo>
                  <a:pt x="129212" y="1132529"/>
                </a:lnTo>
                <a:lnTo>
                  <a:pt x="155077" y="1163852"/>
                </a:lnTo>
                <a:lnTo>
                  <a:pt x="183042" y="1194301"/>
                </a:lnTo>
                <a:lnTo>
                  <a:pt x="213046" y="1223837"/>
                </a:lnTo>
                <a:lnTo>
                  <a:pt x="245026" y="1252418"/>
                </a:lnTo>
                <a:lnTo>
                  <a:pt x="278918" y="1280003"/>
                </a:lnTo>
                <a:lnTo>
                  <a:pt x="314659" y="1306552"/>
                </a:lnTo>
                <a:lnTo>
                  <a:pt x="352186" y="1332023"/>
                </a:lnTo>
                <a:lnTo>
                  <a:pt x="391437" y="1356376"/>
                </a:lnTo>
                <a:lnTo>
                  <a:pt x="432349" y="1379570"/>
                </a:lnTo>
                <a:lnTo>
                  <a:pt x="474857" y="1401564"/>
                </a:lnTo>
                <a:lnTo>
                  <a:pt x="518901" y="1422317"/>
                </a:lnTo>
                <a:lnTo>
                  <a:pt x="564415" y="1441788"/>
                </a:lnTo>
                <a:lnTo>
                  <a:pt x="611338" y="1459937"/>
                </a:lnTo>
                <a:lnTo>
                  <a:pt x="659607" y="1476721"/>
                </a:lnTo>
                <a:lnTo>
                  <a:pt x="709158" y="1492102"/>
                </a:lnTo>
                <a:lnTo>
                  <a:pt x="759929" y="1506037"/>
                </a:lnTo>
                <a:lnTo>
                  <a:pt x="811856" y="1518485"/>
                </a:lnTo>
                <a:lnTo>
                  <a:pt x="864876" y="1529407"/>
                </a:lnTo>
                <a:lnTo>
                  <a:pt x="918927" y="1538760"/>
                </a:lnTo>
                <a:lnTo>
                  <a:pt x="973946" y="1546505"/>
                </a:lnTo>
                <a:lnTo>
                  <a:pt x="1029869" y="1552599"/>
                </a:lnTo>
                <a:lnTo>
                  <a:pt x="1086634" y="1557003"/>
                </a:lnTo>
                <a:lnTo>
                  <a:pt x="1144177" y="1559676"/>
                </a:lnTo>
                <a:lnTo>
                  <a:pt x="1202435" y="1560576"/>
                </a:lnTo>
                <a:lnTo>
                  <a:pt x="1260694" y="1559676"/>
                </a:lnTo>
                <a:lnTo>
                  <a:pt x="1318237" y="1557003"/>
                </a:lnTo>
                <a:lnTo>
                  <a:pt x="1375002" y="1552599"/>
                </a:lnTo>
                <a:lnTo>
                  <a:pt x="1430925" y="1546505"/>
                </a:lnTo>
                <a:lnTo>
                  <a:pt x="1485944" y="1538760"/>
                </a:lnTo>
                <a:lnTo>
                  <a:pt x="1539995" y="1529407"/>
                </a:lnTo>
                <a:lnTo>
                  <a:pt x="1593015" y="1518485"/>
                </a:lnTo>
                <a:lnTo>
                  <a:pt x="1644942" y="1506037"/>
                </a:lnTo>
                <a:lnTo>
                  <a:pt x="1695713" y="1492102"/>
                </a:lnTo>
                <a:lnTo>
                  <a:pt x="1745264" y="1476721"/>
                </a:lnTo>
                <a:lnTo>
                  <a:pt x="1793533" y="1459937"/>
                </a:lnTo>
                <a:lnTo>
                  <a:pt x="1840456" y="1441788"/>
                </a:lnTo>
                <a:lnTo>
                  <a:pt x="1885970" y="1422317"/>
                </a:lnTo>
                <a:lnTo>
                  <a:pt x="1930014" y="1401564"/>
                </a:lnTo>
                <a:lnTo>
                  <a:pt x="1972522" y="1379570"/>
                </a:lnTo>
                <a:lnTo>
                  <a:pt x="2013434" y="1356376"/>
                </a:lnTo>
                <a:lnTo>
                  <a:pt x="2052685" y="1332023"/>
                </a:lnTo>
                <a:lnTo>
                  <a:pt x="2090212" y="1306552"/>
                </a:lnTo>
                <a:lnTo>
                  <a:pt x="2125953" y="1280003"/>
                </a:lnTo>
                <a:lnTo>
                  <a:pt x="2159845" y="1252418"/>
                </a:lnTo>
                <a:lnTo>
                  <a:pt x="2191825" y="1223837"/>
                </a:lnTo>
                <a:lnTo>
                  <a:pt x="2221829" y="1194301"/>
                </a:lnTo>
                <a:lnTo>
                  <a:pt x="2249794" y="1163852"/>
                </a:lnTo>
                <a:lnTo>
                  <a:pt x="2275659" y="1132529"/>
                </a:lnTo>
                <a:lnTo>
                  <a:pt x="2299359" y="1100375"/>
                </a:lnTo>
                <a:lnTo>
                  <a:pt x="2320832" y="1067429"/>
                </a:lnTo>
                <a:lnTo>
                  <a:pt x="2340014" y="1033733"/>
                </a:lnTo>
                <a:lnTo>
                  <a:pt x="2356843" y="999328"/>
                </a:lnTo>
                <a:lnTo>
                  <a:pt x="2383190" y="928552"/>
                </a:lnTo>
                <a:lnTo>
                  <a:pt x="2399367" y="855430"/>
                </a:lnTo>
                <a:lnTo>
                  <a:pt x="2404872" y="780288"/>
                </a:lnTo>
                <a:lnTo>
                  <a:pt x="2403485" y="742484"/>
                </a:lnTo>
                <a:lnTo>
                  <a:pt x="2392581" y="668311"/>
                </a:lnTo>
                <a:lnTo>
                  <a:pt x="2371256" y="596321"/>
                </a:lnTo>
                <a:lnTo>
                  <a:pt x="2340014" y="526842"/>
                </a:lnTo>
                <a:lnTo>
                  <a:pt x="2320832" y="493146"/>
                </a:lnTo>
                <a:lnTo>
                  <a:pt x="2299359" y="460200"/>
                </a:lnTo>
                <a:lnTo>
                  <a:pt x="2275659" y="428046"/>
                </a:lnTo>
                <a:lnTo>
                  <a:pt x="2249794" y="396723"/>
                </a:lnTo>
                <a:lnTo>
                  <a:pt x="2221829" y="366274"/>
                </a:lnTo>
                <a:lnTo>
                  <a:pt x="2191825" y="336738"/>
                </a:lnTo>
                <a:lnTo>
                  <a:pt x="2159845" y="308157"/>
                </a:lnTo>
                <a:lnTo>
                  <a:pt x="2125953" y="280572"/>
                </a:lnTo>
                <a:lnTo>
                  <a:pt x="2090212" y="254023"/>
                </a:lnTo>
                <a:lnTo>
                  <a:pt x="2052685" y="228552"/>
                </a:lnTo>
                <a:lnTo>
                  <a:pt x="2013434" y="204199"/>
                </a:lnTo>
                <a:lnTo>
                  <a:pt x="1972522" y="181005"/>
                </a:lnTo>
                <a:lnTo>
                  <a:pt x="1930014" y="159011"/>
                </a:lnTo>
                <a:lnTo>
                  <a:pt x="1885970" y="138258"/>
                </a:lnTo>
                <a:lnTo>
                  <a:pt x="1840456" y="118787"/>
                </a:lnTo>
                <a:lnTo>
                  <a:pt x="1793533" y="100638"/>
                </a:lnTo>
                <a:lnTo>
                  <a:pt x="1745264" y="83854"/>
                </a:lnTo>
                <a:lnTo>
                  <a:pt x="1695713" y="68473"/>
                </a:lnTo>
                <a:lnTo>
                  <a:pt x="1644942" y="54538"/>
                </a:lnTo>
                <a:lnTo>
                  <a:pt x="1593015" y="42090"/>
                </a:lnTo>
                <a:lnTo>
                  <a:pt x="1539995" y="31168"/>
                </a:lnTo>
                <a:lnTo>
                  <a:pt x="1485944" y="21815"/>
                </a:lnTo>
                <a:lnTo>
                  <a:pt x="1430925" y="14070"/>
                </a:lnTo>
                <a:lnTo>
                  <a:pt x="1375002" y="7976"/>
                </a:lnTo>
                <a:lnTo>
                  <a:pt x="1318237" y="3572"/>
                </a:lnTo>
                <a:lnTo>
                  <a:pt x="1260694" y="899"/>
                </a:lnTo>
                <a:lnTo>
                  <a:pt x="1202435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184136" y="2116733"/>
            <a:ext cx="500063" cy="32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TAEs</a:t>
            </a:r>
            <a:endParaRPr sz="2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654075" y="3336155"/>
            <a:ext cx="1762601" cy="1173004"/>
          </a:xfrm>
          <a:custGeom>
            <a:rect b="b" l="l" r="r" t="t"/>
            <a:pathLst>
              <a:path extrusionOk="0" h="1564004" w="2350134">
                <a:moveTo>
                  <a:pt x="1175004" y="0"/>
                </a:moveTo>
                <a:lnTo>
                  <a:pt x="1118071" y="901"/>
                </a:lnTo>
                <a:lnTo>
                  <a:pt x="1061838" y="3578"/>
                </a:lnTo>
                <a:lnTo>
                  <a:pt x="1006366" y="7990"/>
                </a:lnTo>
                <a:lnTo>
                  <a:pt x="951716" y="14096"/>
                </a:lnTo>
                <a:lnTo>
                  <a:pt x="897951" y="21855"/>
                </a:lnTo>
                <a:lnTo>
                  <a:pt x="845132" y="31226"/>
                </a:lnTo>
                <a:lnTo>
                  <a:pt x="793320" y="42167"/>
                </a:lnTo>
                <a:lnTo>
                  <a:pt x="742576" y="54639"/>
                </a:lnTo>
                <a:lnTo>
                  <a:pt x="692964" y="68600"/>
                </a:lnTo>
                <a:lnTo>
                  <a:pt x="644543" y="84009"/>
                </a:lnTo>
                <a:lnTo>
                  <a:pt x="597375" y="100825"/>
                </a:lnTo>
                <a:lnTo>
                  <a:pt x="551522" y="119007"/>
                </a:lnTo>
                <a:lnTo>
                  <a:pt x="507046" y="138515"/>
                </a:lnTo>
                <a:lnTo>
                  <a:pt x="464008" y="159307"/>
                </a:lnTo>
                <a:lnTo>
                  <a:pt x="422470" y="181343"/>
                </a:lnTo>
                <a:lnTo>
                  <a:pt x="382492" y="204581"/>
                </a:lnTo>
                <a:lnTo>
                  <a:pt x="344138" y="228981"/>
                </a:lnTo>
                <a:lnTo>
                  <a:pt x="307467" y="254501"/>
                </a:lnTo>
                <a:lnTo>
                  <a:pt x="272542" y="281100"/>
                </a:lnTo>
                <a:lnTo>
                  <a:pt x="239425" y="308739"/>
                </a:lnTo>
                <a:lnTo>
                  <a:pt x="208176" y="337375"/>
                </a:lnTo>
                <a:lnTo>
                  <a:pt x="178857" y="366968"/>
                </a:lnTo>
                <a:lnTo>
                  <a:pt x="151531" y="397477"/>
                </a:lnTo>
                <a:lnTo>
                  <a:pt x="126258" y="428861"/>
                </a:lnTo>
                <a:lnTo>
                  <a:pt x="103099" y="461079"/>
                </a:lnTo>
                <a:lnTo>
                  <a:pt x="82117" y="494090"/>
                </a:lnTo>
                <a:lnTo>
                  <a:pt x="63374" y="527853"/>
                </a:lnTo>
                <a:lnTo>
                  <a:pt x="46929" y="562327"/>
                </a:lnTo>
                <a:lnTo>
                  <a:pt x="21185" y="633244"/>
                </a:lnTo>
                <a:lnTo>
                  <a:pt x="5378" y="706515"/>
                </a:lnTo>
                <a:lnTo>
                  <a:pt x="0" y="781812"/>
                </a:lnTo>
                <a:lnTo>
                  <a:pt x="1354" y="819691"/>
                </a:lnTo>
                <a:lnTo>
                  <a:pt x="12009" y="894014"/>
                </a:lnTo>
                <a:lnTo>
                  <a:pt x="32846" y="966148"/>
                </a:lnTo>
                <a:lnTo>
                  <a:pt x="63374" y="1035765"/>
                </a:lnTo>
                <a:lnTo>
                  <a:pt x="82117" y="1069528"/>
                </a:lnTo>
                <a:lnTo>
                  <a:pt x="103099" y="1102539"/>
                </a:lnTo>
                <a:lnTo>
                  <a:pt x="126258" y="1134756"/>
                </a:lnTo>
                <a:lnTo>
                  <a:pt x="151531" y="1166140"/>
                </a:lnTo>
                <a:lnTo>
                  <a:pt x="178857" y="1196649"/>
                </a:lnTo>
                <a:lnTo>
                  <a:pt x="208176" y="1226242"/>
                </a:lnTo>
                <a:lnTo>
                  <a:pt x="239425" y="1254879"/>
                </a:lnTo>
                <a:lnTo>
                  <a:pt x="272542" y="1282517"/>
                </a:lnTo>
                <a:lnTo>
                  <a:pt x="307467" y="1309117"/>
                </a:lnTo>
                <a:lnTo>
                  <a:pt x="344138" y="1334638"/>
                </a:lnTo>
                <a:lnTo>
                  <a:pt x="382492" y="1359038"/>
                </a:lnTo>
                <a:lnTo>
                  <a:pt x="422470" y="1382276"/>
                </a:lnTo>
                <a:lnTo>
                  <a:pt x="464008" y="1404312"/>
                </a:lnTo>
                <a:lnTo>
                  <a:pt x="507046" y="1425104"/>
                </a:lnTo>
                <a:lnTo>
                  <a:pt x="551522" y="1444613"/>
                </a:lnTo>
                <a:lnTo>
                  <a:pt x="597375" y="1462795"/>
                </a:lnTo>
                <a:lnTo>
                  <a:pt x="644543" y="1479612"/>
                </a:lnTo>
                <a:lnTo>
                  <a:pt x="692964" y="1495021"/>
                </a:lnTo>
                <a:lnTo>
                  <a:pt x="742576" y="1508982"/>
                </a:lnTo>
                <a:lnTo>
                  <a:pt x="793320" y="1521455"/>
                </a:lnTo>
                <a:lnTo>
                  <a:pt x="845132" y="1532396"/>
                </a:lnTo>
                <a:lnTo>
                  <a:pt x="897951" y="1541767"/>
                </a:lnTo>
                <a:lnTo>
                  <a:pt x="951716" y="1549526"/>
                </a:lnTo>
                <a:lnTo>
                  <a:pt x="1006366" y="1555632"/>
                </a:lnTo>
                <a:lnTo>
                  <a:pt x="1061838" y="1560045"/>
                </a:lnTo>
                <a:lnTo>
                  <a:pt x="1118071" y="1562722"/>
                </a:lnTo>
                <a:lnTo>
                  <a:pt x="1175004" y="1563624"/>
                </a:lnTo>
                <a:lnTo>
                  <a:pt x="1231936" y="1562722"/>
                </a:lnTo>
                <a:lnTo>
                  <a:pt x="1288169" y="1560045"/>
                </a:lnTo>
                <a:lnTo>
                  <a:pt x="1343641" y="1555632"/>
                </a:lnTo>
                <a:lnTo>
                  <a:pt x="1398291" y="1549526"/>
                </a:lnTo>
                <a:lnTo>
                  <a:pt x="1452056" y="1541767"/>
                </a:lnTo>
                <a:lnTo>
                  <a:pt x="1504875" y="1532396"/>
                </a:lnTo>
                <a:lnTo>
                  <a:pt x="1556687" y="1521455"/>
                </a:lnTo>
                <a:lnTo>
                  <a:pt x="1607431" y="1508982"/>
                </a:lnTo>
                <a:lnTo>
                  <a:pt x="1657043" y="1495021"/>
                </a:lnTo>
                <a:lnTo>
                  <a:pt x="1705464" y="1479612"/>
                </a:lnTo>
                <a:lnTo>
                  <a:pt x="1752632" y="1462795"/>
                </a:lnTo>
                <a:lnTo>
                  <a:pt x="1798485" y="1444613"/>
                </a:lnTo>
                <a:lnTo>
                  <a:pt x="1842961" y="1425104"/>
                </a:lnTo>
                <a:lnTo>
                  <a:pt x="1885999" y="1404312"/>
                </a:lnTo>
                <a:lnTo>
                  <a:pt x="1927537" y="1382276"/>
                </a:lnTo>
                <a:lnTo>
                  <a:pt x="1967515" y="1359038"/>
                </a:lnTo>
                <a:lnTo>
                  <a:pt x="2005869" y="1334638"/>
                </a:lnTo>
                <a:lnTo>
                  <a:pt x="2042540" y="1309117"/>
                </a:lnTo>
                <a:lnTo>
                  <a:pt x="2077465" y="1282517"/>
                </a:lnTo>
                <a:lnTo>
                  <a:pt x="2110582" y="1254879"/>
                </a:lnTo>
                <a:lnTo>
                  <a:pt x="2141831" y="1226242"/>
                </a:lnTo>
                <a:lnTo>
                  <a:pt x="2171150" y="1196649"/>
                </a:lnTo>
                <a:lnTo>
                  <a:pt x="2198476" y="1166140"/>
                </a:lnTo>
                <a:lnTo>
                  <a:pt x="2223749" y="1134756"/>
                </a:lnTo>
                <a:lnTo>
                  <a:pt x="2246908" y="1102539"/>
                </a:lnTo>
                <a:lnTo>
                  <a:pt x="2267890" y="1069528"/>
                </a:lnTo>
                <a:lnTo>
                  <a:pt x="2286633" y="1035765"/>
                </a:lnTo>
                <a:lnTo>
                  <a:pt x="2303078" y="1001292"/>
                </a:lnTo>
                <a:lnTo>
                  <a:pt x="2328822" y="930375"/>
                </a:lnTo>
                <a:lnTo>
                  <a:pt x="2344629" y="857106"/>
                </a:lnTo>
                <a:lnTo>
                  <a:pt x="2350008" y="781812"/>
                </a:lnTo>
                <a:lnTo>
                  <a:pt x="2348653" y="743931"/>
                </a:lnTo>
                <a:lnTo>
                  <a:pt x="2337998" y="669606"/>
                </a:lnTo>
                <a:lnTo>
                  <a:pt x="2317161" y="597471"/>
                </a:lnTo>
                <a:lnTo>
                  <a:pt x="2286633" y="527853"/>
                </a:lnTo>
                <a:lnTo>
                  <a:pt x="2267890" y="494090"/>
                </a:lnTo>
                <a:lnTo>
                  <a:pt x="2246908" y="461079"/>
                </a:lnTo>
                <a:lnTo>
                  <a:pt x="2223749" y="428861"/>
                </a:lnTo>
                <a:lnTo>
                  <a:pt x="2198476" y="397477"/>
                </a:lnTo>
                <a:lnTo>
                  <a:pt x="2171150" y="366968"/>
                </a:lnTo>
                <a:lnTo>
                  <a:pt x="2141831" y="337375"/>
                </a:lnTo>
                <a:lnTo>
                  <a:pt x="2110582" y="308739"/>
                </a:lnTo>
                <a:lnTo>
                  <a:pt x="2077465" y="281100"/>
                </a:lnTo>
                <a:lnTo>
                  <a:pt x="2042540" y="254501"/>
                </a:lnTo>
                <a:lnTo>
                  <a:pt x="2005869" y="228980"/>
                </a:lnTo>
                <a:lnTo>
                  <a:pt x="1967515" y="204581"/>
                </a:lnTo>
                <a:lnTo>
                  <a:pt x="1927537" y="181343"/>
                </a:lnTo>
                <a:lnTo>
                  <a:pt x="1885999" y="159307"/>
                </a:lnTo>
                <a:lnTo>
                  <a:pt x="1842961" y="138515"/>
                </a:lnTo>
                <a:lnTo>
                  <a:pt x="1798485" y="119007"/>
                </a:lnTo>
                <a:lnTo>
                  <a:pt x="1752632" y="100825"/>
                </a:lnTo>
                <a:lnTo>
                  <a:pt x="1705464" y="84009"/>
                </a:lnTo>
                <a:lnTo>
                  <a:pt x="1657043" y="68600"/>
                </a:lnTo>
                <a:lnTo>
                  <a:pt x="1607431" y="54639"/>
                </a:lnTo>
                <a:lnTo>
                  <a:pt x="1556687" y="42167"/>
                </a:lnTo>
                <a:lnTo>
                  <a:pt x="1504875" y="31226"/>
                </a:lnTo>
                <a:lnTo>
                  <a:pt x="1452056" y="21855"/>
                </a:lnTo>
                <a:lnTo>
                  <a:pt x="1398291" y="14096"/>
                </a:lnTo>
                <a:lnTo>
                  <a:pt x="1343641" y="7990"/>
                </a:lnTo>
                <a:lnTo>
                  <a:pt x="1288169" y="3578"/>
                </a:lnTo>
                <a:lnTo>
                  <a:pt x="1231936" y="901"/>
                </a:lnTo>
                <a:lnTo>
                  <a:pt x="117500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969732" y="3701818"/>
            <a:ext cx="1159193" cy="32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DISCENTES</a:t>
            </a:r>
            <a:endParaRPr sz="2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843020" y="465645"/>
            <a:ext cx="1457960" cy="3353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46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Calibri"/>
              <a:buNone/>
            </a:pPr>
            <a:r>
              <a:rPr b="0" lang="pt-BR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GESTORES</a:t>
            </a:r>
            <a:endParaRPr b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71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71"/>
          <p:cNvSpPr txBox="1"/>
          <p:nvPr>
            <p:ph idx="1" type="body"/>
          </p:nvPr>
        </p:nvSpPr>
        <p:spPr>
          <a:xfrm>
            <a:off x="311700" y="19368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rlito"/>
                <a:ea typeface="Carlito"/>
                <a:cs typeface="Carlito"/>
                <a:sym typeface="Carlito"/>
              </a:rPr>
              <a:t>FASE 2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  <p:graphicFrame>
        <p:nvGraphicFramePr>
          <p:cNvPr id="313" name="Google Shape;313;p71"/>
          <p:cNvGraphicFramePr/>
          <p:nvPr/>
        </p:nvGraphicFramePr>
        <p:xfrm>
          <a:off x="57475" y="39660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{0CAF1D3A-7EBD-40D7-945A-0A5EF514B294}</a:tableStyleId>
              </a:tblPr>
              <a:tblGrid>
                <a:gridCol w="2693400"/>
                <a:gridCol w="3750025"/>
                <a:gridCol w="1528350"/>
                <a:gridCol w="959575"/>
              </a:tblGrid>
              <a:tr h="474250"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EIXOS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DIMENSÕES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Nº DE INDICADORES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PESO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  <a:tr h="474250">
                <a:tc>
                  <a:txBody>
                    <a:bodyPr/>
                    <a:lstStyle/>
                    <a:p>
                      <a:pPr indent="0" lvl="0" marL="269999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 – Planejamento e Avaliação Institucional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Planejamento e avaliação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  <a:tr h="959200">
                <a:tc>
                  <a:txBody>
                    <a:bodyPr/>
                    <a:lstStyle/>
                    <a:p>
                      <a:pPr indent="0" lvl="0" marL="269999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II – Desenvolvimento Institucional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Missão e Plano de Desenvolvimento Institucional</a:t>
                      </a:r>
                      <a:endParaRPr sz="1600"/>
                    </a:p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Responsabilidade Social da Instituição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7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30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  <a:tr h="1201675">
                <a:tc>
                  <a:txBody>
                    <a:bodyPr/>
                    <a:lstStyle/>
                    <a:p>
                      <a:pPr indent="0" lvl="0" marL="269999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III – Políticas Acadêmicas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Políticas para o Ensino, a Pesquisa e Extensão</a:t>
                      </a:r>
                      <a:endParaRPr sz="1600"/>
                    </a:p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Comunicação com a sociedade</a:t>
                      </a:r>
                      <a:endParaRPr sz="1600"/>
                    </a:p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Política de atendimento aos discentes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  <a:tr h="716725">
                <a:tc>
                  <a:txBody>
                    <a:bodyPr/>
                    <a:lstStyle/>
                    <a:p>
                      <a:pPr indent="0" lvl="0" marL="269999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IV – Políticas de Gestão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Políticas de pessoal</a:t>
                      </a:r>
                      <a:endParaRPr sz="1600"/>
                    </a:p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Organização e gestão da instituição</a:t>
                      </a:r>
                      <a:endParaRPr sz="1600"/>
                    </a:p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Sustentabilidade financeira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20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  <a:tr h="295550">
                <a:tc>
                  <a:txBody>
                    <a:bodyPr/>
                    <a:lstStyle/>
                    <a:p>
                      <a:pPr indent="0" lvl="0" marL="269999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V – Infraestrutura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pt-BR" sz="1600" u="none" cap="none" strike="noStrike"/>
                        <a:t>Infraestrutura física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30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  <a:tr h="447175"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Total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50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/>
                        <a:t>100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025" marL="600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70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70"/>
          <p:cNvSpPr txBox="1"/>
          <p:nvPr/>
        </p:nvSpPr>
        <p:spPr>
          <a:xfrm>
            <a:off x="1577225" y="1273763"/>
            <a:ext cx="71097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 de j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ulho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 de 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gosto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 de s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etembro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 de 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utubro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 de n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ovembro</a:t>
            </a:r>
            <a:endParaRPr/>
          </a:p>
          <a:p>
            <a:pPr indent="-342900" lvl="0" marL="354965" marR="8001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 de d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ezembro</a:t>
            </a:r>
            <a:endParaRPr/>
          </a:p>
          <a:p>
            <a:pPr indent="-215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15900" lvl="0" marL="34925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320" name="Google Shape;320;p70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rlito"/>
                <a:ea typeface="Carlito"/>
                <a:cs typeface="Carlito"/>
                <a:sym typeface="Carlito"/>
              </a:rPr>
              <a:t>CRONOGRAMA DE REUNIÕES</a:t>
            </a:r>
            <a:endParaRPr sz="1800">
              <a:latin typeface="Carlito"/>
              <a:ea typeface="Carlito"/>
              <a:cs typeface="Carlito"/>
              <a:sym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90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7"/>
          <p:cNvSpPr txBox="1"/>
          <p:nvPr/>
        </p:nvSpPr>
        <p:spPr>
          <a:xfrm>
            <a:off x="510363" y="1730275"/>
            <a:ext cx="7416862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2400" u="none" cap="none" strike="noStrike">
                <a:solidFill>
                  <a:srgbClr val="F2F2F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Dúvidas: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400">
                <a:solidFill>
                  <a:srgbClr val="F2F2F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recredenciamentoifrs</a:t>
            </a:r>
            <a:r>
              <a:rPr b="0" i="0" lang="pt-BR" sz="2400" u="none" cap="none" strike="noStrike">
                <a:solidFill>
                  <a:srgbClr val="F2F2F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@ifrs.edu.br</a:t>
            </a:r>
            <a:endParaRPr b="0" i="0" sz="2400" u="none" cap="none" strike="noStrike">
              <a:solidFill>
                <a:srgbClr val="F2F2F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74E1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4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4"/>
          <p:cNvSpPr txBox="1"/>
          <p:nvPr/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AVALIAÇÃO INSTITUCIONAL</a:t>
            </a:r>
            <a:endParaRPr b="1" sz="18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37" y="643026"/>
            <a:ext cx="7891664" cy="38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g2ea38a279ca_0_14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g2ea38a279ca_0_14"/>
          <p:cNvSpPr txBox="1"/>
          <p:nvPr/>
        </p:nvSpPr>
        <p:spPr>
          <a:xfrm>
            <a:off x="614246" y="709418"/>
            <a:ext cx="79662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54965" marR="5499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9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Constituição da República Federativa do Brasil de 1988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Capítulo III, Seção I (arts. 205 a 214).</a:t>
            </a:r>
            <a:endParaRPr/>
          </a:p>
          <a:p>
            <a:pPr indent="-342900" lvl="0" marL="354965" marR="5499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9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nº 9.394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20 de dezembro de 1996 (Lei de Diretrizes e Bases da Educação Nacional) e suas alterações.</a:t>
            </a:r>
            <a:endParaRPr/>
          </a:p>
          <a:p>
            <a:pPr indent="-342900" lvl="0" marL="354965" marR="5499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9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nº 10.861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14 de abril de 2004 (Institui o Sistema Nacional de Avaliação da Educação Superior – SINAES e dá outras providências).</a:t>
            </a:r>
            <a:endParaRPr/>
          </a:p>
          <a:p>
            <a:pPr indent="-342900" lvl="0" marL="354965" marR="5499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9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 nº 9.235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15 de dezembro de 2017 (Dispõe sobre o exercício das funções de regulação, supervisão e avaliação das instituições de educação superior e dos cursos superiores de graduação e de pós-graduação no sistema federal de ensino)</a:t>
            </a:r>
            <a:endParaRPr/>
          </a:p>
        </p:txBody>
      </p:sp>
      <p:sp>
        <p:nvSpPr>
          <p:cNvPr id="135" name="Google Shape;135;g2ea38a279ca_0_14"/>
          <p:cNvSpPr txBox="1"/>
          <p:nvPr>
            <p:ph idx="1" type="body"/>
          </p:nvPr>
        </p:nvSpPr>
        <p:spPr>
          <a:xfrm>
            <a:off x="311700" y="221386"/>
            <a:ext cx="8520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7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7"/>
          <p:cNvSpPr txBox="1"/>
          <p:nvPr/>
        </p:nvSpPr>
        <p:spPr>
          <a:xfrm>
            <a:off x="614246" y="709418"/>
            <a:ext cx="7966228" cy="35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Normativa nº 20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21 de dezembro de 2017 (Dispõe sobre os procedimentos e o padrão decisório dos processos de credenciamento, recredenciamento, autorização, reconhecimento e renovação de reconhecimento de cursos superiores, bem como seus aditamentos, nas modalidades presencial e a distância, das instituições de educação superior do sistema federal de ensino).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Normativa nº 23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21 de dezembro de 2017 (Dispõe sobre o fluxo dos processos de credenciamento e recredenciamento de instituições de educação superior  e de autorização, reconhecimento e renovação de reconhecimento de cursos superiores, bem como seus aditamentos).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32202" y="184137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31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31"/>
          <p:cNvSpPr txBox="1"/>
          <p:nvPr/>
        </p:nvSpPr>
        <p:spPr>
          <a:xfrm>
            <a:off x="614246" y="709418"/>
            <a:ext cx="7966228" cy="35117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nº 840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24 de agosto de 2018 (Dispõe sobre os procedimentos de competência do Instituto Nacional de Estudos e Pesquisas Educacionais Anísio Teixeira referentes à avaliação de instituições de educação superior, de cursos de graduação e de desempenho acadêmico de estudantes).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nº 265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27 de junho de 2022 (Regulamenta a Avaliação Externa Virtual in Loco no âmbito das visitas por comissões de especialistas para avaliação externa de Instituições de Educação Superior e cursos de graduação, no bojo do Sistema Nacional de Avaliação da Educação Superior (Sinaes), e da avaliação das Escolas de Governo.) </a:t>
            </a:r>
            <a:endParaRPr/>
          </a:p>
          <a:p>
            <a:pPr indent="-215900" lvl="0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 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 </a:t>
            </a:r>
            <a:endParaRPr/>
          </a:p>
        </p:txBody>
      </p:sp>
      <p:sp>
        <p:nvSpPr>
          <p:cNvPr id="150" name="Google Shape;150;p31"/>
          <p:cNvSpPr txBox="1"/>
          <p:nvPr/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46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6"/>
          <p:cNvSpPr txBox="1"/>
          <p:nvPr/>
        </p:nvSpPr>
        <p:spPr>
          <a:xfrm>
            <a:off x="400050" y="673700"/>
            <a:ext cx="83439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89999" marR="24951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Normativa nº 1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03 de Janeiro de 2017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 os prazos de validade para atos regulatórios de credenciamento e recredenciamento das Instituições de Educação Superior.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6"/>
          <p:cNvSpPr txBox="1"/>
          <p:nvPr>
            <p:ph idx="1" type="body"/>
          </p:nvPr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50" y="1772176"/>
            <a:ext cx="8961100" cy="22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55"/>
          <p:cNvCxnSpPr/>
          <p:nvPr/>
        </p:nvCxnSpPr>
        <p:spPr>
          <a:xfrm>
            <a:off x="3002975" y="4561600"/>
            <a:ext cx="5839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4" name="Google Shape;16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425" y="992487"/>
            <a:ext cx="8493394" cy="337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5"/>
          <p:cNvSpPr txBox="1"/>
          <p:nvPr/>
        </p:nvSpPr>
        <p:spPr>
          <a:xfrm>
            <a:off x="311700" y="221386"/>
            <a:ext cx="8520600" cy="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FUNDAMENTAÇÃO LEGAL E NORMATIVA (PRINCIPAIS DOCUMENTOS):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Carine Simas</dc:creator>
</cp:coreProperties>
</file>