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 Black"/>
      <p:bold r:id="rId23"/>
      <p:boldItalic r:id="rId24"/>
    </p:embeddedFont>
    <p:embeddedFont>
      <p:font typeface="Carl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c3opUL8NhXqfVkXlZMX9fuL8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593EC8-B4B4-41F2-AC38-F07E983DB432}">
  <a:tblStyle styleId="{AF593EC8-B4B4-41F2-AC38-F07E983DB4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Black-boldItalic.fntdata"/><Relationship Id="rId23" Type="http://schemas.openxmlformats.org/officeDocument/2006/relationships/font" Target="fonts/MontserratBla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rlito-bold.fntdata"/><Relationship Id="rId25" Type="http://schemas.openxmlformats.org/officeDocument/2006/relationships/font" Target="fonts/Carlito-regular.fntdata"/><Relationship Id="rId28" Type="http://schemas.openxmlformats.org/officeDocument/2006/relationships/font" Target="fonts/Carlito-boldItalic.fntdata"/><Relationship Id="rId27" Type="http://schemas.openxmlformats.org/officeDocument/2006/relationships/font" Target="fonts/Carl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a38a279c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2ea38a279c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a38a279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2ea38a279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5" name="Google Shape;65;p8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" name="Google Shape;66;p8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3" name="Google Shape;73;p8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8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8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7" name="Google Shape;17;p7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7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7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7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7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7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s://ifrs.edu.br/desenvolvimento-institucional/avaliacao-institucional/recredenciamento-institucional/" TargetMode="External"/><Relationship Id="rId5" Type="http://schemas.openxmlformats.org/officeDocument/2006/relationships/hyperlink" Target="https://ifrs.edu.br/wp-content/uploads/2024/08/Portaria-IFRS-04-2024-Recredenciamento.pdf" TargetMode="External"/><Relationship Id="rId6" Type="http://schemas.openxmlformats.org/officeDocument/2006/relationships/hyperlink" Target="https://ifrs.edu.br/wp-content/uploads/2024/08/Portaria-IFRS-564-2024-Recredenciamento-EaD.pdf" TargetMode="External"/><Relationship Id="rId7" Type="http://schemas.openxmlformats.org/officeDocument/2006/relationships/hyperlink" Target="https://ifrs.edu.br/wp-content/uploads/2024/08/GUIA-DE-RECREDENCIAMENTO-INSTITUCIONAL-1.pdf" TargetMode="External"/><Relationship Id="rId8" Type="http://schemas.openxmlformats.org/officeDocument/2006/relationships/hyperlink" Target="https://ifrs.edu.br/wp-content/uploads/2024/08/Reuniao-09-07-2024.pptx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9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1694" y="1870368"/>
            <a:ext cx="1049449" cy="1402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"/>
          <p:cNvCxnSpPr/>
          <p:nvPr/>
        </p:nvCxnSpPr>
        <p:spPr>
          <a:xfrm>
            <a:off x="6688286" y="1724850"/>
            <a:ext cx="0" cy="1693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"/>
          <p:cNvSpPr txBox="1"/>
          <p:nvPr/>
        </p:nvSpPr>
        <p:spPr>
          <a:xfrm>
            <a:off x="1226458" y="928914"/>
            <a:ext cx="5461827" cy="3313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Recredenciamento Institucional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Departamento de Avaliação Institucional –     	DAI – Prodi – Reitoria </a:t>
            </a:r>
            <a:endParaRPr b="1" i="0" sz="2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200777" y="4411124"/>
            <a:ext cx="1901562" cy="582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07/08/2024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g2ea38a279ca_0_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58" name="Google Shape;158;g2ea38a279ca_0_6"/>
          <p:cNvGraphicFramePr/>
          <p:nvPr/>
        </p:nvGraphicFramePr>
        <p:xfrm>
          <a:off x="0" y="703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574150"/>
                <a:gridCol w="4096900"/>
                <a:gridCol w="4472950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DOCUMENTOS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Situação Legal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 u="none" cap="none" strike="noStrike"/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6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Regularidade Fiscal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 u="none" cap="none" strike="noStrike"/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7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Demonstração de patrimônio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8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 do Regimento/</a:t>
                      </a: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statuto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59" name="Google Shape;159;g2ea38a279ca_0_6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EAD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2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2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/>
              <a:t>ABA RECREDENCIAMENTO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685801" y="591282"/>
            <a:ext cx="724988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https://ifrs.edu.br/desenvolvimento-institucional/avaliacao-institucional/recredenciamento-institucional/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Portarias das Comissões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Portaria IFRS 04/2024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Recredenciamento  Institucional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Portaria IFRS 564/2024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Recredenciamento EaD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Manuais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de Recredenciamento Institucional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Reuniões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Reunião 09/07/2024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5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5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RELATÓRIOS AVALIAÇÃO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85801" y="591282"/>
            <a:ext cx="72498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RELATÓRIO RECREDENCIAMENTO INSTITUCIONAL – 2015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Conceito: 4</a:t>
            </a:r>
            <a:endParaRPr/>
          </a:p>
        </p:txBody>
      </p:sp>
      <p:graphicFrame>
        <p:nvGraphicFramePr>
          <p:cNvPr id="174" name="Google Shape;174;p5"/>
          <p:cNvGraphicFramePr/>
          <p:nvPr/>
        </p:nvGraphicFramePr>
        <p:xfrm>
          <a:off x="903514" y="19689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4059200"/>
                <a:gridCol w="3092725"/>
              </a:tblGrid>
              <a:tr h="1905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1 – PLANEJAMENTO E AVALIAÇÃO INSTITUCIONAL – 5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 hMerge="1"/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Conceito  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00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2 - DESENVOLVIMENTO INSTITUCIONAL – 9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 hMerge="1"/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Conceito  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8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8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RELATÓRIOS AVALIAÇÃO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685801" y="345932"/>
            <a:ext cx="72498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RELATÓRIO RECREDENCIAMENTO INSTITUCIONAL – 2015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8"/>
          <p:cNvGraphicFramePr/>
          <p:nvPr/>
        </p:nvGraphicFramePr>
        <p:xfrm>
          <a:off x="859970" y="10652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3756450"/>
                <a:gridCol w="2862050"/>
              </a:tblGrid>
              <a:tr h="2125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3 - POLÍTICAS ACADÊMICAS - 13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 hMerge="1"/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Conceito  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2219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4 - POLÍTICAS DE GESTÃO - 08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 hMerge="1"/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Conceito  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237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5 - INFRAESTRUTURA FÍSICA - 16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 hMerge="1"/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  <a:tr h="1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13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25" marB="0" marR="8925" marL="89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9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RELATÓRIOS AVALIAÇÃO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85801" y="409632"/>
            <a:ext cx="724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RELATÓRIO RECREDENCIAMENTO EAD – 2016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Conceito: 4</a:t>
            </a:r>
            <a:endParaRPr/>
          </a:p>
        </p:txBody>
      </p:sp>
      <p:graphicFrame>
        <p:nvGraphicFramePr>
          <p:cNvPr id="190" name="Google Shape;190;p9"/>
          <p:cNvGraphicFramePr/>
          <p:nvPr/>
        </p:nvGraphicFramePr>
        <p:xfrm>
          <a:off x="783771" y="16715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4300150"/>
                <a:gridCol w="3276300"/>
              </a:tblGrid>
              <a:tr h="1905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1: ORGANIZAÇÃO INSTITUCIONAL PARA EDUCAÇÃO A DISTÂNCIA – 12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 hMerge="1"/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Conceito  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00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EIXO 2: CORPO SOCIAL </a:t>
                      </a:r>
                      <a:r>
                        <a:rPr b="1" lang="pt-BR" sz="1800" u="none" cap="none" strike="noStrike"/>
                        <a:t>– 11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 hMerge="1"/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Conceito  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00"/>
                          </a:highlight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10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10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RELATÓRIOS AVALIAÇÃO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85801" y="591282"/>
            <a:ext cx="72498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RELATÓRIO RECREDENCIAMENTO EAD – 2016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Conceito: 4</a:t>
            </a:r>
            <a:endParaRPr/>
          </a:p>
        </p:txBody>
      </p:sp>
      <p:graphicFrame>
        <p:nvGraphicFramePr>
          <p:cNvPr id="198" name="Google Shape;198;p10"/>
          <p:cNvGraphicFramePr/>
          <p:nvPr/>
        </p:nvGraphicFramePr>
        <p:xfrm>
          <a:off x="783771" y="17916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4300150"/>
                <a:gridCol w="3276300"/>
              </a:tblGrid>
              <a:tr h="1905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/>
                        <a:t>EIXO 3: INSTALAÇÕES FÍSICAS – 07 INDICADORES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 hMerge="1"/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FF0000"/>
                          </a:highlight>
                        </a:rPr>
                        <a:t>Conceito  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Conceito  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FFFF00"/>
                          </a:highlight>
                        </a:rPr>
                        <a:t>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70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70"/>
          <p:cNvSpPr txBox="1"/>
          <p:nvPr/>
        </p:nvSpPr>
        <p:spPr>
          <a:xfrm>
            <a:off x="1577225" y="1273763"/>
            <a:ext cx="71097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54965" marR="8001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 de setembro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4965" marR="8001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 de outubro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4965" marR="8001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 de novembro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4965" marR="8001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 de dezembro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15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205" name="Google Shape;205;p70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rlito"/>
                <a:ea typeface="Carlito"/>
                <a:cs typeface="Carlito"/>
                <a:sym typeface="Carlito"/>
              </a:rPr>
              <a:t>CRONOGRAMA DE REUNIÕES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90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510363" y="1730275"/>
            <a:ext cx="7416862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2400" u="none" cap="none" strike="noStrike">
                <a:solidFill>
                  <a:srgbClr val="F2F2F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Dúvidas: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2400" u="none" cap="none" strike="noStrike">
                <a:solidFill>
                  <a:srgbClr val="F2F2F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recredenciamentoifrs@ifrs.edu.br</a:t>
            </a:r>
            <a:endParaRPr b="0" i="0" sz="2400" u="none" cap="none" strike="noStrike">
              <a:solidFill>
                <a:srgbClr val="F2F2F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74E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6"/>
          <p:cNvSpPr txBox="1"/>
          <p:nvPr/>
        </p:nvSpPr>
        <p:spPr>
          <a:xfrm>
            <a:off x="603625" y="947030"/>
            <a:ext cx="75540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Etapas do Processo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do FE 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 Recredenciamento Institucional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456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 do Recredenciamento Institucional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Relatório de Avaliação Recredenciamento Institucional (2015) e Relatório EaD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RECREDENCIAMENTO INSTITUCIONAL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61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61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ETAPAS DO PROCESSO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1"/>
          <p:cNvSpPr txBox="1"/>
          <p:nvPr/>
        </p:nvSpPr>
        <p:spPr>
          <a:xfrm>
            <a:off x="968828" y="1054426"/>
            <a:ext cx="564968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I – DESPACHO SANEADOR – FE1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II – AVALIAÇÃO – FE2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III - PARECER FINAL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62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62"/>
          <p:cNvSpPr txBox="1"/>
          <p:nvPr>
            <p:ph idx="1" type="body"/>
          </p:nvPr>
        </p:nvSpPr>
        <p:spPr>
          <a:xfrm>
            <a:off x="99048" y="-12530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CRONOGRAMA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62"/>
          <p:cNvGraphicFramePr/>
          <p:nvPr/>
        </p:nvGraphicFramePr>
        <p:xfrm>
          <a:off x="182432" y="5500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{AF593EC8-B4B4-41F2-AC38-F07E983DB432}</a:tableStyleId>
              </a:tblPr>
              <a:tblGrid>
                <a:gridCol w="4544100"/>
                <a:gridCol w="1818325"/>
                <a:gridCol w="2416725"/>
              </a:tblGrid>
              <a:tr h="1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PERÍODO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RESPONSÁVEL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Atualização e-MEC - Instalações físicas e equipamentos (por campus)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Maio a Dezembro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Campi/Equipe 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Cadastro e atualização do corpo docente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Maio a Dezembro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Campi/DGP/Equipe 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FASE 1 – SECRETARIA – DESPACHO SANEADOR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Portaria do processo de recredenciamento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Junho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Gabinete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1ª Reunião do DAI com a comissão – orientação sobre o processo de recredenciamento e sobre o FE1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Julho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DAI/Comissão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Elaboração do FE1 – PDI e Documentação IFRS/Financeiro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Julho a Outubro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DAI/Pró-reitorias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Revisão Texto do FE1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Fevereiro de 2025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DAI/Pró-reitorias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Data de abertura do processo no e-MEC com a inserção das informações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Abril de 2025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Data de fechamento do processo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Abril de 2025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63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492453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rlito"/>
                <a:ea typeface="Carlito"/>
                <a:cs typeface="Carlito"/>
                <a:sym typeface="Carlito"/>
              </a:rPr>
              <a:t>CRONOGRAMA </a:t>
            </a:r>
            <a:endParaRPr b="1" sz="2000">
              <a:latin typeface="Carlito"/>
              <a:ea typeface="Carlito"/>
              <a:cs typeface="Carlito"/>
              <a:sym typeface="Carlito"/>
            </a:endParaRPr>
          </a:p>
        </p:txBody>
      </p:sp>
      <p:graphicFrame>
        <p:nvGraphicFramePr>
          <p:cNvPr id="124" name="Google Shape;124;p63"/>
          <p:cNvGraphicFramePr/>
          <p:nvPr/>
        </p:nvGraphicFramePr>
        <p:xfrm>
          <a:off x="182432" y="69114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{AF593EC8-B4B4-41F2-AC38-F07E983DB432}</a:tableStyleId>
              </a:tblPr>
              <a:tblGrid>
                <a:gridCol w="4544100"/>
                <a:gridCol w="1818325"/>
                <a:gridCol w="2416725"/>
              </a:tblGrid>
              <a:tr h="1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PERÍODO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RESPONSÁVEL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FASE 2 – INEP -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Reunião da comissão para orientação do DAI quanto ao FE2 de Recredenciamento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Outubro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DAI/Prodi e comissão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Início do preenchimento do FE2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Novembro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DAI/Pró-reitorias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Relato Institucional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Dezembro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DAI/Pró-reitorias </a:t>
                      </a:r>
                      <a:endParaRPr sz="1600" u="none" cap="none" strike="noStrike"/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Prazo final para o preenchimento do FE2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 definir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DAI/Pró-reitorias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2943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Aguardar o Inep abrir o FE2, para a atualização das informações, antes de inserir no sistema. Atualizar o corpo docente. Reunir documentação e evidências que comprovem o que foi informado no FE2.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64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64"/>
          <p:cNvSpPr txBox="1"/>
          <p:nvPr>
            <p:ph idx="1" type="body"/>
          </p:nvPr>
        </p:nvSpPr>
        <p:spPr>
          <a:xfrm>
            <a:off x="492453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CRONOGRAMA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64"/>
          <p:cNvGraphicFramePr/>
          <p:nvPr/>
        </p:nvGraphicFramePr>
        <p:xfrm>
          <a:off x="182432" y="47849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{AF593EC8-B4B4-41F2-AC38-F07E983DB432}</a:tableStyleId>
              </a:tblPr>
              <a:tblGrid>
                <a:gridCol w="4544100"/>
                <a:gridCol w="1818325"/>
                <a:gridCol w="2416725"/>
              </a:tblGrid>
              <a:tr h="1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PERÍODO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RESPONSÁVEL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AVALIAÇÃO IN LOCO VIRTUAL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Assessoria do DAI referente à organização, no drive, dos documentos, evidências e do roteiro da visita às instalações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Após o preenchimento do FE2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DAI/Comissão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Contato com os avaliadores – confirmação da agenda de trabalhos e inserção do PDI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Aguardar contato da comissão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Ponto focal (PI)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Organização dos representantes da instituição que vão participar das reuniões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Cfe. Agenda de reuniões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Acompanhamento de toda a visita de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Visita às instalações Campus BG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Inserir no e-Mec a avaliação dos avaliadores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Após término da visita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Receber e encaminhar o Relatório de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5 dias após término da visita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Impugnar ou não impugnar o relatório de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Até 30 dias após a visita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PI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6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66"/>
          <p:cNvSpPr txBox="1"/>
          <p:nvPr>
            <p:ph idx="1" type="body"/>
          </p:nvPr>
        </p:nvSpPr>
        <p:spPr>
          <a:xfrm>
            <a:off x="492453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INSTITUCIONAL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8" name="Google Shape;138;p66"/>
          <p:cNvGraphicFramePr/>
          <p:nvPr/>
        </p:nvGraphicFramePr>
        <p:xfrm>
          <a:off x="-1" y="5011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492450"/>
                <a:gridCol w="6099875"/>
                <a:gridCol w="2418275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Institucional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Pedagógico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Graduação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Pós-graduação e Extensão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PROPPI / PROEX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Didático Pedagógica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do corpo docente e Técnico Administrativo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DGP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Administrativa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PROEX /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Infraestrutura e Instalações Acadêmicas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PROEN / </a:t>
                      </a: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Atendimento de pessoas com necessidades especiais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 autorizativo anterior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Demonstrativo de Capacidade e sustentabilidade financeira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67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44" name="Google Shape;144;p67"/>
          <p:cNvGraphicFramePr/>
          <p:nvPr/>
        </p:nvGraphicFramePr>
        <p:xfrm>
          <a:off x="0" y="703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574150"/>
                <a:gridCol w="4096900"/>
                <a:gridCol w="4472950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DOCUMENTOS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Situação Legal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 u="none" cap="none" strike="noStrike"/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Regularidade Fiscal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 u="none" cap="none" strike="noStrike"/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Demonstração de patrimônio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 do Regimento/</a:t>
                      </a:r>
                      <a:r>
                        <a:rPr lang="pt-BR" sz="2000" u="none" cap="none" strike="noStrike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statuto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45" name="Google Shape;145;p67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INSTITUCIONAL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g2ea38a279ca_0_0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g2ea38a279ca_0_0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EAD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2" name="Google Shape;152;g2ea38a279ca_0_0"/>
          <p:cNvGraphicFramePr/>
          <p:nvPr/>
        </p:nvGraphicFramePr>
        <p:xfrm>
          <a:off x="66699" y="5818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{AF593EC8-B4B4-41F2-AC38-F07E983DB432}</a:tableStyleId>
              </a:tblPr>
              <a:tblGrid>
                <a:gridCol w="485275"/>
                <a:gridCol w="5838400"/>
                <a:gridCol w="2686925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Institucional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Pedagógico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Graduação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Pós-graduação e Extensão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PROPPI / PROEX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Didático Pedagógica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do corpo docente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DGP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400" u="none" cap="none" strike="noStrike">
                        <a:highlight>
                          <a:srgbClr val="00FFFF"/>
                        </a:highlight>
                      </a:endParaRPr>
                    </a:p>
                  </a:txBody>
                  <a:tcPr marT="9525" marB="0" marR="9525" marL="95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</a:rPr>
                        <a:t>7</a:t>
                      </a:r>
                      <a:endParaRPr sz="1800" u="none" cap="none" strike="noStrike"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</a:t>
                      </a: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</a:rPr>
                        <a:t>do corpo </a:t>
                      </a: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Técnico Administrativo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DGP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</a:rPr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</a:rPr>
                        <a:t>Perfil dos tutores</a:t>
                      </a:r>
                      <a:endParaRPr sz="1800" u="none" cap="none" strike="noStrike"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</a:rPr>
                        <a:t>DGP / PROEN / PROD</a:t>
                      </a:r>
                      <a:endParaRPr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9</a:t>
                      </a:r>
                      <a:endParaRPr sz="1800" u="none" cap="none" strike="noStrike"/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 autorizativo anterior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Administrativa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PROEX /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Infraestrutura e Instalações Acadêmicas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PROEN / </a:t>
                      </a: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PRODI </a:t>
                      </a:r>
                      <a:endParaRPr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Atendimento de pessoas com necessidades especiais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Demonstrativo de Capacidade e sustentabilidade financeira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 u="none" cap="none" strike="noStrike"/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PRODI </a:t>
                      </a:r>
                      <a:endParaRPr sz="1400" u="none" cap="none" strike="noStrike"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Carine Simas</dc:creator>
</cp:coreProperties>
</file>