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1"/>
  </p:notesMasterIdLst>
  <p:sldIdLst>
    <p:sldId id="256" r:id="rId2"/>
    <p:sldId id="257" r:id="rId3"/>
    <p:sldId id="307" r:id="rId4"/>
    <p:sldId id="308" r:id="rId5"/>
    <p:sldId id="310" r:id="rId6"/>
    <p:sldId id="311" r:id="rId7"/>
    <p:sldId id="313" r:id="rId8"/>
    <p:sldId id="355" r:id="rId9"/>
    <p:sldId id="314" r:id="rId10"/>
    <p:sldId id="258" r:id="rId11"/>
    <p:sldId id="323" r:id="rId12"/>
    <p:sldId id="259" r:id="rId13"/>
    <p:sldId id="356" r:id="rId14"/>
    <p:sldId id="324" r:id="rId15"/>
    <p:sldId id="325" r:id="rId16"/>
    <p:sldId id="327" r:id="rId17"/>
    <p:sldId id="297" r:id="rId18"/>
    <p:sldId id="328" r:id="rId19"/>
    <p:sldId id="332" r:id="rId20"/>
    <p:sldId id="298" r:id="rId21"/>
    <p:sldId id="336" r:id="rId22"/>
    <p:sldId id="341" r:id="rId23"/>
    <p:sldId id="303" r:id="rId24"/>
    <p:sldId id="337" r:id="rId25"/>
    <p:sldId id="343" r:id="rId26"/>
    <p:sldId id="304" r:id="rId27"/>
    <p:sldId id="305" r:id="rId28"/>
    <p:sldId id="306" r:id="rId29"/>
    <p:sldId id="296" r:id="rId30"/>
  </p:sldIdLst>
  <p:sldSz cx="9144000" cy="6858000" type="screen4x3"/>
  <p:notesSz cx="7302500" cy="95885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606" autoAdjust="0"/>
    <p:restoredTop sz="84946" autoAdjust="0"/>
  </p:normalViewPr>
  <p:slideViewPr>
    <p:cSldViewPr>
      <p:cViewPr varScale="1">
        <p:scale>
          <a:sx n="73" d="100"/>
          <a:sy n="73" d="100"/>
        </p:scale>
        <p:origin x="-20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164417" cy="479425"/>
          </a:xfrm>
          <a:prstGeom prst="rect">
            <a:avLst/>
          </a:prstGeom>
        </p:spPr>
        <p:txBody>
          <a:bodyPr vert="horz" lIns="96515" tIns="48257" rIns="96515" bIns="48257" rtlCol="0"/>
          <a:lstStyle>
            <a:lvl1pPr algn="l">
              <a:defRPr sz="1300"/>
            </a:lvl1pPr>
          </a:lstStyle>
          <a:p>
            <a:endParaRPr lang="pt-BR"/>
          </a:p>
        </p:txBody>
      </p:sp>
      <p:sp>
        <p:nvSpPr>
          <p:cNvPr id="3" name="Espaço Reservado para Data 2"/>
          <p:cNvSpPr>
            <a:spLocks noGrp="1"/>
          </p:cNvSpPr>
          <p:nvPr>
            <p:ph type="dt" idx="1"/>
          </p:nvPr>
        </p:nvSpPr>
        <p:spPr>
          <a:xfrm>
            <a:off x="4136393" y="0"/>
            <a:ext cx="3164417" cy="479425"/>
          </a:xfrm>
          <a:prstGeom prst="rect">
            <a:avLst/>
          </a:prstGeom>
        </p:spPr>
        <p:txBody>
          <a:bodyPr vert="horz" lIns="96515" tIns="48257" rIns="96515" bIns="48257" rtlCol="0"/>
          <a:lstStyle>
            <a:lvl1pPr algn="r">
              <a:defRPr sz="1300"/>
            </a:lvl1pPr>
          </a:lstStyle>
          <a:p>
            <a:fld id="{B89155FD-4663-4688-BCB6-0AE7BD83BFDC}" type="datetimeFigureOut">
              <a:rPr lang="pt-BR" smtClean="0"/>
              <a:pPr/>
              <a:t>28/09/2018</a:t>
            </a:fld>
            <a:endParaRPr lang="pt-BR"/>
          </a:p>
        </p:txBody>
      </p:sp>
      <p:sp>
        <p:nvSpPr>
          <p:cNvPr id="4" name="Espaço Reservado para Imagem de Slide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lIns="96515" tIns="48257" rIns="96515" bIns="48257" rtlCol="0" anchor="ctr"/>
          <a:lstStyle/>
          <a:p>
            <a:endParaRPr lang="pt-BR"/>
          </a:p>
        </p:txBody>
      </p:sp>
      <p:sp>
        <p:nvSpPr>
          <p:cNvPr id="5" name="Espaço Reservado para Anotações 4"/>
          <p:cNvSpPr>
            <a:spLocks noGrp="1"/>
          </p:cNvSpPr>
          <p:nvPr>
            <p:ph type="body" sz="quarter" idx="3"/>
          </p:nvPr>
        </p:nvSpPr>
        <p:spPr>
          <a:xfrm>
            <a:off x="730250" y="4554538"/>
            <a:ext cx="5842000" cy="4314825"/>
          </a:xfrm>
          <a:prstGeom prst="rect">
            <a:avLst/>
          </a:prstGeom>
        </p:spPr>
        <p:txBody>
          <a:bodyPr vert="horz" lIns="96515" tIns="48257" rIns="96515" bIns="48257"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107411"/>
            <a:ext cx="3164417" cy="479425"/>
          </a:xfrm>
          <a:prstGeom prst="rect">
            <a:avLst/>
          </a:prstGeom>
        </p:spPr>
        <p:txBody>
          <a:bodyPr vert="horz" lIns="96515" tIns="48257" rIns="96515" bIns="48257"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4136393" y="9107411"/>
            <a:ext cx="3164417" cy="479425"/>
          </a:xfrm>
          <a:prstGeom prst="rect">
            <a:avLst/>
          </a:prstGeom>
        </p:spPr>
        <p:txBody>
          <a:bodyPr vert="horz" lIns="96515" tIns="48257" rIns="96515" bIns="48257" rtlCol="0" anchor="b"/>
          <a:lstStyle>
            <a:lvl1pPr algn="r">
              <a:defRPr sz="1300"/>
            </a:lvl1pPr>
          </a:lstStyle>
          <a:p>
            <a:fld id="{7C307A58-0F13-4D7F-AE86-5D99D183B515}"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0000" lnSpcReduction="20000"/>
          </a:bodyPr>
          <a:lstStyle/>
          <a:p>
            <a:r>
              <a:rPr lang="pt-BR" sz="1300" dirty="0" smtClean="0"/>
              <a:t>missão, objetivos e metas da instituição, em sua área de atuação, bem como seu histórico de implantação e desenvolvimento, se for o caso;</a:t>
            </a:r>
          </a:p>
          <a:p>
            <a:r>
              <a:rPr lang="pt-BR" sz="1300" dirty="0" smtClean="0"/>
              <a:t>II - projeto pedagógico da instituição;</a:t>
            </a:r>
          </a:p>
          <a:p>
            <a:r>
              <a:rPr lang="pt-BR" sz="1300" dirty="0" smtClean="0"/>
              <a:t>III - cronograma de implantação e desenvolvimento da instituição e de cada um de seus cursos, especificando-se a programação de abertura de cursos, aumento de vagas, ampliação das instalações físicas e, quando for o caso, a previsão de abertura dos cursos fora de sede;</a:t>
            </a:r>
          </a:p>
          <a:p>
            <a:r>
              <a:rPr lang="pt-BR" sz="1300" dirty="0" smtClean="0"/>
              <a:t>IV - organização didático-pedagógica da instituição, com a indicação de número de turmas previstas por curso, número de alunos por turma, locais e turnos de funcionamento e eventuais inovações consideradas significativas, especialmente quanto a flexibilidade dos componentes curriculares, oportunidades diferenciadas de integralização do curso, atividades práticas e estágios, desenvolvimento de materiais pedagógicos e incorporação de avanços  tecnológicos;</a:t>
            </a:r>
          </a:p>
          <a:p>
            <a:r>
              <a:rPr lang="pt-BR" sz="1300" dirty="0" smtClean="0"/>
              <a:t>V - perfil do corpo docente, indicando requisitos de titulação, experiência no magistério superior e experiência profissional </a:t>
            </a:r>
            <a:r>
              <a:rPr lang="pt-BR" sz="1300" dirty="0" err="1" smtClean="0"/>
              <a:t>não-acadêmica</a:t>
            </a:r>
            <a:r>
              <a:rPr lang="pt-BR" sz="1300" dirty="0" smtClean="0"/>
              <a:t>, bem como os critérios de seleção e contração, a existência de plano de carreira, o regime de trabalho e os procedimentos para substituição eventual dos professores do quadro;</a:t>
            </a:r>
          </a:p>
          <a:p>
            <a:r>
              <a:rPr lang="pt-BR" sz="1300" dirty="0" smtClean="0"/>
              <a:t>VI - organização administrativa da instituição, identificando as formas de participação dos professores e alunos nos órgãos colegiados responsáveis pela condução dos assuntos acadêmicos e os procedimentos de </a:t>
            </a:r>
            <a:r>
              <a:rPr lang="pt-BR" sz="1300" dirty="0" err="1" smtClean="0"/>
              <a:t>auto-avaliação</a:t>
            </a:r>
            <a:r>
              <a:rPr lang="pt-BR" sz="1300" dirty="0" smtClean="0"/>
              <a:t> institucional e de atendimento aos alunos;</a:t>
            </a:r>
          </a:p>
          <a:p>
            <a:r>
              <a:rPr lang="pt-BR" sz="1300" dirty="0" smtClean="0"/>
              <a:t>VII - </a:t>
            </a:r>
            <a:r>
              <a:rPr lang="pt-BR" sz="1300" dirty="0" err="1" smtClean="0"/>
              <a:t>infra-estrutura</a:t>
            </a:r>
            <a:r>
              <a:rPr lang="pt-BR" sz="1300" dirty="0" smtClean="0"/>
              <a:t> física e instalações acadêmicas, especificando:</a:t>
            </a:r>
          </a:p>
          <a:p>
            <a:r>
              <a:rPr lang="pt-BR" sz="1300" dirty="0" smtClean="0"/>
              <a:t>a) com relação à biblioteca: acervo de livros, periódicos acadêmicos e científicos e assinaturas de revistas e jornais, obras clássicas, dicionários e enciclopédias, formas de atualização e expansão, identificado sua correlação pedagógica com os cursos e programas previstos; vídeos, DVD, CD, CD-ROMS e assinaturas eletrônicas; espaço físico para estudos e horário de funcionamento, pessoal técnico administrativo e serviços oferecidos;</a:t>
            </a:r>
          </a:p>
          <a:p>
            <a:r>
              <a:rPr lang="pt-BR" sz="1300" dirty="0" smtClean="0"/>
              <a:t>b) com relação aos laboratórios: instalações e equipamentos existentes e a serem adquiridos, identificando sua correlação pedagógica com os cursos e programas previstos, os recursos de informática disponíveis, informações concernentes à relação equipamento/aluno; e descrição de inovações tecnológicas consideradas significativas; e</a:t>
            </a:r>
          </a:p>
          <a:p>
            <a:r>
              <a:rPr lang="pt-BR" sz="1300" dirty="0" smtClean="0"/>
              <a:t>c) plano de promoção de acessibilidade e de atendimento prioritário, imediato e diferenciado às pessoas portadoras de necessidades educacionais especiais ou com mobilidade reduzida, para utilização, com segurança e autonomia, total ou assistida, dos espaços, mobiliários e equipamentos urbanos, das edificações, dos serviços de transporte; dos dispositivos, sistemas e meios de comunicação e informação, serviços de tradutor e intérprete da Língua Brasileira de Sinais - LIBRAS;</a:t>
            </a:r>
          </a:p>
          <a:p>
            <a:r>
              <a:rPr lang="pt-BR" sz="1300" dirty="0" smtClean="0"/>
              <a:t>VIII - oferta de educação a distância, sua abrangência e </a:t>
            </a:r>
            <a:r>
              <a:rPr lang="pt-BR" sz="1300" dirty="0" err="1" smtClean="0"/>
              <a:t>pólos</a:t>
            </a:r>
            <a:r>
              <a:rPr lang="pt-BR" sz="1300" dirty="0" smtClean="0"/>
              <a:t> de apoio presencial;</a:t>
            </a:r>
          </a:p>
          <a:p>
            <a:r>
              <a:rPr lang="pt-BR" sz="1300" dirty="0" smtClean="0"/>
              <a:t>IX - oferta de cursos e programas de mestrado e doutorado; e</a:t>
            </a:r>
          </a:p>
          <a:p>
            <a:r>
              <a:rPr lang="pt-BR" sz="1300" dirty="0" smtClean="0"/>
              <a:t>X - demonstrativo de capacidade e sustentabilidade financeiras. </a:t>
            </a:r>
          </a:p>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4</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0000" lnSpcReduction="20000"/>
          </a:bodyPr>
          <a:lstStyle/>
          <a:p>
            <a:r>
              <a:rPr lang="pt-BR" sz="1300" dirty="0" smtClean="0"/>
              <a:t>missão, objetivos e metas da instituição, em sua área de atuação, bem como seu histórico de implantação e desenvolvimento, se for o caso;</a:t>
            </a:r>
          </a:p>
          <a:p>
            <a:r>
              <a:rPr lang="pt-BR" sz="1300" dirty="0" smtClean="0"/>
              <a:t>II - projeto pedagógico da instituição;</a:t>
            </a:r>
          </a:p>
          <a:p>
            <a:r>
              <a:rPr lang="pt-BR" sz="1300" dirty="0" smtClean="0"/>
              <a:t>III - cronograma de implantação e desenvolvimento da instituição e de cada um de seus cursos, especificando-se a programação de abertura de cursos, aumento de vagas, ampliação das instalações físicas e, quando for o caso, a previsão de abertura dos cursos fora de sede;</a:t>
            </a:r>
          </a:p>
          <a:p>
            <a:r>
              <a:rPr lang="pt-BR" sz="1300" dirty="0" smtClean="0"/>
              <a:t>IV - organização didático-pedagógica da instituição, com a indicação de número de turmas previstas por curso, número de alunos por turma, locais e turnos de funcionamento e eventuais inovações consideradas significativas, especialmente quanto a flexibilidade dos componentes curriculares, oportunidades diferenciadas de integralização do curso, atividades práticas e estágios, desenvolvimento de materiais pedagógicos e incorporação de avanços  tecnológicos;</a:t>
            </a:r>
          </a:p>
          <a:p>
            <a:r>
              <a:rPr lang="pt-BR" sz="1300" dirty="0" smtClean="0"/>
              <a:t>V - perfil do corpo docente, indicando requisitos de titulação, experiência no magistério superior e experiência profissional </a:t>
            </a:r>
            <a:r>
              <a:rPr lang="pt-BR" sz="1300" dirty="0" err="1" smtClean="0"/>
              <a:t>não-acadêmica</a:t>
            </a:r>
            <a:r>
              <a:rPr lang="pt-BR" sz="1300" dirty="0" smtClean="0"/>
              <a:t>, bem como os critérios de seleção e contração, a existência de plano de carreira, o regime de trabalho e os procedimentos para substituição eventual dos professores do quadro;</a:t>
            </a:r>
          </a:p>
          <a:p>
            <a:r>
              <a:rPr lang="pt-BR" sz="1300" dirty="0" smtClean="0"/>
              <a:t>VI - organização administrativa da instituição, identificando as formas de participação dos professores e alunos nos órgãos colegiados responsáveis pela condução dos assuntos acadêmicos e os procedimentos de </a:t>
            </a:r>
            <a:r>
              <a:rPr lang="pt-BR" sz="1300" dirty="0" err="1" smtClean="0"/>
              <a:t>auto-avaliação</a:t>
            </a:r>
            <a:r>
              <a:rPr lang="pt-BR" sz="1300" dirty="0" smtClean="0"/>
              <a:t> institucional e de atendimento aos alunos;</a:t>
            </a:r>
          </a:p>
          <a:p>
            <a:r>
              <a:rPr lang="pt-BR" sz="1300" dirty="0" smtClean="0"/>
              <a:t>VII - </a:t>
            </a:r>
            <a:r>
              <a:rPr lang="pt-BR" sz="1300" dirty="0" err="1" smtClean="0"/>
              <a:t>infra-estrutura</a:t>
            </a:r>
            <a:r>
              <a:rPr lang="pt-BR" sz="1300" dirty="0" smtClean="0"/>
              <a:t> física e instalações acadêmicas, especificando:</a:t>
            </a:r>
          </a:p>
          <a:p>
            <a:r>
              <a:rPr lang="pt-BR" sz="1300" dirty="0" smtClean="0"/>
              <a:t>a) com relação à biblioteca: acervo de livros, periódicos acadêmicos e científicos e assinaturas de revistas e jornais, obras clássicas, dicionários e enciclopédias, formas de atualização e expansão, identificado sua correlação pedagógica com os cursos e programas previstos; vídeos, DVD, CD, CD-ROMS e assinaturas eletrônicas; espaço físico para estudos e horário de funcionamento, pessoal técnico administrativo e serviços oferecidos;</a:t>
            </a:r>
          </a:p>
          <a:p>
            <a:r>
              <a:rPr lang="pt-BR" sz="1300" dirty="0" smtClean="0"/>
              <a:t>b) com relação aos laboratórios: instalações e equipamentos existentes e a serem adquiridos, identificando sua correlação pedagógica com os cursos e programas previstos, os recursos de informática disponíveis, informações concernentes à relação equipamento/aluno; e descrição de inovações tecnológicas consideradas significativas; e</a:t>
            </a:r>
          </a:p>
          <a:p>
            <a:r>
              <a:rPr lang="pt-BR" sz="1300" dirty="0" smtClean="0"/>
              <a:t>c) plano de promoção de acessibilidade e de atendimento prioritário, imediato e diferenciado às pessoas portadoras de necessidades educacionais especiais ou com mobilidade reduzida, para utilização, com segurança e autonomia, total ou assistida, dos espaços, mobiliários e equipamentos urbanos, das edificações, dos serviços de transporte; dos dispositivos, sistemas e meios de comunicação e informação, serviços de tradutor e intérprete da Língua Brasileira de Sinais - LIBRAS;</a:t>
            </a:r>
          </a:p>
          <a:p>
            <a:r>
              <a:rPr lang="pt-BR" sz="1300" dirty="0" smtClean="0"/>
              <a:t>VIII - oferta de educação a distância, sua abrangência e </a:t>
            </a:r>
            <a:r>
              <a:rPr lang="pt-BR" sz="1300" dirty="0" err="1" smtClean="0"/>
              <a:t>pólos</a:t>
            </a:r>
            <a:r>
              <a:rPr lang="pt-BR" sz="1300" dirty="0" smtClean="0"/>
              <a:t> de apoio presencial;</a:t>
            </a:r>
          </a:p>
          <a:p>
            <a:r>
              <a:rPr lang="pt-BR" sz="1300" dirty="0" smtClean="0"/>
              <a:t>IX - oferta de cursos e programas de mestrado e doutorado; e</a:t>
            </a:r>
          </a:p>
          <a:p>
            <a:r>
              <a:rPr lang="pt-BR" sz="1300" dirty="0" smtClean="0"/>
              <a:t>X - demonstrativo de capacidade e sustentabilidade financeiras. </a:t>
            </a:r>
          </a:p>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5</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0000" lnSpcReduction="20000"/>
          </a:bodyPr>
          <a:lstStyle/>
          <a:p>
            <a:r>
              <a:rPr lang="pt-BR" sz="1300" dirty="0" smtClean="0"/>
              <a:t>missão, objetivos e metas da instituição, em sua área de atuação, bem como seu histórico de implantação e desenvolvimento, se for o caso;</a:t>
            </a:r>
          </a:p>
          <a:p>
            <a:r>
              <a:rPr lang="pt-BR" sz="1300" dirty="0" smtClean="0"/>
              <a:t>II - projeto pedagógico da instituição;</a:t>
            </a:r>
          </a:p>
          <a:p>
            <a:r>
              <a:rPr lang="pt-BR" sz="1300" dirty="0" smtClean="0"/>
              <a:t>III - cronograma de implantação e desenvolvimento da instituição e de cada um de seus cursos, especificando-se a programação de abertura de cursos, aumento de vagas, ampliação das instalações físicas e, quando for o caso, a previsão de abertura dos cursos fora de sede;</a:t>
            </a:r>
          </a:p>
          <a:p>
            <a:r>
              <a:rPr lang="pt-BR" sz="1300" dirty="0" smtClean="0"/>
              <a:t>IV - organização didático-pedagógica da instituição, com a indicação de número de turmas previstas por curso, número de alunos por turma, locais e turnos de funcionamento e eventuais inovações consideradas significativas, especialmente quanto a flexibilidade dos componentes curriculares, oportunidades diferenciadas de integralização do curso, atividades práticas e estágios, desenvolvimento de materiais pedagógicos e incorporação de avanços  tecnológicos;</a:t>
            </a:r>
          </a:p>
          <a:p>
            <a:r>
              <a:rPr lang="pt-BR" sz="1300" dirty="0" smtClean="0"/>
              <a:t>V - perfil do corpo docente, indicando requisitos de titulação, experiência no magistério superior e experiência profissional </a:t>
            </a:r>
            <a:r>
              <a:rPr lang="pt-BR" sz="1300" dirty="0" err="1" smtClean="0"/>
              <a:t>não-acadêmica</a:t>
            </a:r>
            <a:r>
              <a:rPr lang="pt-BR" sz="1300" dirty="0" smtClean="0"/>
              <a:t>, bem como os critérios de seleção e contração, a existência de plano de carreira, o regime de trabalho e os procedimentos para substituição eventual dos professores do quadro;</a:t>
            </a:r>
          </a:p>
          <a:p>
            <a:r>
              <a:rPr lang="pt-BR" sz="1300" dirty="0" smtClean="0"/>
              <a:t>VI - organização administrativa da instituição, identificando as formas de participação dos professores e alunos nos órgãos colegiados responsáveis pela condução dos assuntos acadêmicos e os procedimentos de </a:t>
            </a:r>
            <a:r>
              <a:rPr lang="pt-BR" sz="1300" dirty="0" err="1" smtClean="0"/>
              <a:t>auto-avaliação</a:t>
            </a:r>
            <a:r>
              <a:rPr lang="pt-BR" sz="1300" dirty="0" smtClean="0"/>
              <a:t> institucional e de atendimento aos alunos;</a:t>
            </a:r>
          </a:p>
          <a:p>
            <a:r>
              <a:rPr lang="pt-BR" sz="1300" dirty="0" smtClean="0"/>
              <a:t>VII - </a:t>
            </a:r>
            <a:r>
              <a:rPr lang="pt-BR" sz="1300" dirty="0" err="1" smtClean="0"/>
              <a:t>infra-estrutura</a:t>
            </a:r>
            <a:r>
              <a:rPr lang="pt-BR" sz="1300" dirty="0" smtClean="0"/>
              <a:t> física e instalações acadêmicas, especificando:</a:t>
            </a:r>
          </a:p>
          <a:p>
            <a:r>
              <a:rPr lang="pt-BR" sz="1300" dirty="0" smtClean="0"/>
              <a:t>a) com relação à biblioteca: acervo de livros, periódicos acadêmicos e científicos e assinaturas de revistas e jornais, obras clássicas, dicionários e enciclopédias, formas de atualização e expansão, identificado sua correlação pedagógica com os cursos e programas previstos; vídeos, DVD, CD, CD-ROMS e assinaturas eletrônicas; espaço físico para estudos e horário de funcionamento, pessoal técnico administrativo e serviços oferecidos;</a:t>
            </a:r>
          </a:p>
          <a:p>
            <a:r>
              <a:rPr lang="pt-BR" sz="1300" dirty="0" smtClean="0"/>
              <a:t>b) com relação aos laboratórios: instalações e equipamentos existentes e a serem adquiridos, identificando sua correlação pedagógica com os cursos e programas previstos, os recursos de informática disponíveis, informações concernentes à relação equipamento/aluno; e descrição de inovações tecnológicas consideradas significativas; e</a:t>
            </a:r>
          </a:p>
          <a:p>
            <a:r>
              <a:rPr lang="pt-BR" sz="1300" dirty="0" smtClean="0"/>
              <a:t>c) plano de promoção de acessibilidade e de atendimento prioritário, imediato e diferenciado às pessoas portadoras de necessidades educacionais especiais ou com mobilidade reduzida, para utilização, com segurança e autonomia, total ou assistida, dos espaços, mobiliários e equipamentos urbanos, das edificações, dos serviços de transporte; dos dispositivos, sistemas e meios de comunicação e informação, serviços de tradutor e intérprete da Língua Brasileira de Sinais - LIBRAS;</a:t>
            </a:r>
          </a:p>
          <a:p>
            <a:r>
              <a:rPr lang="pt-BR" sz="1300" dirty="0" smtClean="0"/>
              <a:t>VIII - oferta de educação a distância, sua abrangência e </a:t>
            </a:r>
            <a:r>
              <a:rPr lang="pt-BR" sz="1300" dirty="0" err="1" smtClean="0"/>
              <a:t>pólos</a:t>
            </a:r>
            <a:r>
              <a:rPr lang="pt-BR" sz="1300" dirty="0" smtClean="0"/>
              <a:t> de apoio presencial;</a:t>
            </a:r>
          </a:p>
          <a:p>
            <a:r>
              <a:rPr lang="pt-BR" sz="1300" dirty="0" smtClean="0"/>
              <a:t>IX - oferta de cursos e programas de mestrado e doutorado; e</a:t>
            </a:r>
          </a:p>
          <a:p>
            <a:r>
              <a:rPr lang="pt-BR" sz="1300" dirty="0" smtClean="0"/>
              <a:t>X - demonstrativo de capacidade e sustentabilidade financeiras. </a:t>
            </a:r>
          </a:p>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6</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0000" lnSpcReduction="20000"/>
          </a:bodyPr>
          <a:lstStyle/>
          <a:p>
            <a:r>
              <a:rPr lang="pt-BR" sz="1300" dirty="0" smtClean="0"/>
              <a:t>missão, objetivos e metas da instituição, em sua área de atuação, bem como seu histórico de implantação e desenvolvimento, se for o caso;</a:t>
            </a:r>
          </a:p>
          <a:p>
            <a:r>
              <a:rPr lang="pt-BR" sz="1300" dirty="0" smtClean="0"/>
              <a:t>II - projeto pedagógico da instituição;</a:t>
            </a:r>
          </a:p>
          <a:p>
            <a:r>
              <a:rPr lang="pt-BR" sz="1300" dirty="0" smtClean="0"/>
              <a:t>III - cronograma de implantação e desenvolvimento da instituição e de cada um de seus cursos, especificando-se a programação de abertura de cursos, aumento de vagas, ampliação das instalações físicas e, quando for o caso, a previsão de abertura dos cursos fora de sede;</a:t>
            </a:r>
          </a:p>
          <a:p>
            <a:r>
              <a:rPr lang="pt-BR" sz="1300" dirty="0" smtClean="0"/>
              <a:t>IV - organização didático-pedagógica da instituição, com a indicação de número de turmas previstas por curso, número de alunos por turma, locais e turnos de funcionamento e eventuais inovações consideradas significativas, especialmente quanto a flexibilidade dos componentes curriculares, oportunidades diferenciadas de integralização do curso, atividades práticas e estágios, desenvolvimento de materiais pedagógicos e incorporação de avanços  tecnológicos;</a:t>
            </a:r>
          </a:p>
          <a:p>
            <a:r>
              <a:rPr lang="pt-BR" sz="1300" dirty="0" smtClean="0"/>
              <a:t>V - perfil do corpo docente, indicando requisitos de titulação, experiência no magistério superior e experiência profissional </a:t>
            </a:r>
            <a:r>
              <a:rPr lang="pt-BR" sz="1300" dirty="0" err="1" smtClean="0"/>
              <a:t>não-acadêmica</a:t>
            </a:r>
            <a:r>
              <a:rPr lang="pt-BR" sz="1300" dirty="0" smtClean="0"/>
              <a:t>, bem como os critérios de seleção e contração, a existência de plano de carreira, o regime de trabalho e os procedimentos para substituição eventual dos professores do quadro;</a:t>
            </a:r>
          </a:p>
          <a:p>
            <a:r>
              <a:rPr lang="pt-BR" sz="1300" dirty="0" smtClean="0"/>
              <a:t>VI - organização administrativa da instituição, identificando as formas de participação dos professores e alunos nos órgãos colegiados responsáveis pela condução dos assuntos acadêmicos e os procedimentos de </a:t>
            </a:r>
            <a:r>
              <a:rPr lang="pt-BR" sz="1300" dirty="0" err="1" smtClean="0"/>
              <a:t>auto-avaliação</a:t>
            </a:r>
            <a:r>
              <a:rPr lang="pt-BR" sz="1300" dirty="0" smtClean="0"/>
              <a:t> institucional e de atendimento aos alunos;</a:t>
            </a:r>
          </a:p>
          <a:p>
            <a:r>
              <a:rPr lang="pt-BR" sz="1300" dirty="0" smtClean="0"/>
              <a:t>VII - </a:t>
            </a:r>
            <a:r>
              <a:rPr lang="pt-BR" sz="1300" dirty="0" err="1" smtClean="0"/>
              <a:t>infra-estrutura</a:t>
            </a:r>
            <a:r>
              <a:rPr lang="pt-BR" sz="1300" dirty="0" smtClean="0"/>
              <a:t> física e instalações acadêmicas, especificando:</a:t>
            </a:r>
          </a:p>
          <a:p>
            <a:r>
              <a:rPr lang="pt-BR" sz="1300" dirty="0" smtClean="0"/>
              <a:t>a) com relação à biblioteca: acervo de livros, periódicos acadêmicos e científicos e assinaturas de revistas e jornais, obras clássicas, dicionários e enciclopédias, formas de atualização e expansão, identificado sua correlação pedagógica com os cursos e programas previstos; vídeos, DVD, CD, CD-ROMS e assinaturas eletrônicas; espaço físico para estudos e horário de funcionamento, pessoal técnico administrativo e serviços oferecidos;</a:t>
            </a:r>
          </a:p>
          <a:p>
            <a:r>
              <a:rPr lang="pt-BR" sz="1300" dirty="0" smtClean="0"/>
              <a:t>b) com relação aos laboratórios: instalações e equipamentos existentes e a serem adquiridos, identificando sua correlação pedagógica com os cursos e programas previstos, os recursos de informática disponíveis, informações concernentes à relação equipamento/aluno; e descrição de inovações tecnológicas consideradas significativas; e</a:t>
            </a:r>
          </a:p>
          <a:p>
            <a:r>
              <a:rPr lang="pt-BR" sz="1300" dirty="0" smtClean="0"/>
              <a:t>c) plano de promoção de acessibilidade e de atendimento prioritário, imediato e diferenciado às pessoas portadoras de necessidades educacionais especiais ou com mobilidade reduzida, para utilização, com segurança e autonomia, total ou assistida, dos espaços, mobiliários e equipamentos urbanos, das edificações, dos serviços de transporte; dos dispositivos, sistemas e meios de comunicação e informação, serviços de tradutor e intérprete da Língua Brasileira de Sinais - LIBRAS;</a:t>
            </a:r>
          </a:p>
          <a:p>
            <a:r>
              <a:rPr lang="pt-BR" sz="1300" dirty="0" smtClean="0"/>
              <a:t>VIII - oferta de educação a distância, sua abrangência e </a:t>
            </a:r>
            <a:r>
              <a:rPr lang="pt-BR" sz="1300" dirty="0" err="1" smtClean="0"/>
              <a:t>pólos</a:t>
            </a:r>
            <a:r>
              <a:rPr lang="pt-BR" sz="1300" dirty="0" smtClean="0"/>
              <a:t> de apoio presencial;</a:t>
            </a:r>
          </a:p>
          <a:p>
            <a:r>
              <a:rPr lang="pt-BR" sz="1300" dirty="0" smtClean="0"/>
              <a:t>IX - oferta de cursos e programas de mestrado e doutorado; e</a:t>
            </a:r>
          </a:p>
          <a:p>
            <a:r>
              <a:rPr lang="pt-BR" sz="1300" dirty="0" smtClean="0"/>
              <a:t>X - demonstrativo de capacidade e sustentabilidade financeiras. </a:t>
            </a:r>
          </a:p>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7</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0000" lnSpcReduction="20000"/>
          </a:bodyPr>
          <a:lstStyle/>
          <a:p>
            <a:r>
              <a:rPr lang="pt-BR" sz="1300" dirty="0" smtClean="0"/>
              <a:t>missão, objetivos e metas da instituição, em sua área de atuação, bem como seu histórico de implantação e desenvolvimento, se for o caso;</a:t>
            </a:r>
          </a:p>
          <a:p>
            <a:r>
              <a:rPr lang="pt-BR" sz="1300" dirty="0" smtClean="0"/>
              <a:t>II - projeto pedagógico da instituição;</a:t>
            </a:r>
          </a:p>
          <a:p>
            <a:r>
              <a:rPr lang="pt-BR" sz="1300" dirty="0" smtClean="0"/>
              <a:t>III - cronograma de implantação e desenvolvimento da instituição e de cada um de seus cursos, especificando-se a programação de abertura de cursos, aumento de vagas, ampliação das instalações físicas e, quando for o caso, a previsão de abertura dos cursos fora de sede;</a:t>
            </a:r>
          </a:p>
          <a:p>
            <a:r>
              <a:rPr lang="pt-BR" sz="1300" dirty="0" smtClean="0"/>
              <a:t>IV - organização didático-pedagógica da instituição, com a indicação de número de turmas previstas por curso, número de alunos por turma, locais e turnos de funcionamento e eventuais inovações consideradas significativas, especialmente quanto a flexibilidade dos componentes curriculares, oportunidades diferenciadas de integralização do curso, atividades práticas e estágios, desenvolvimento de materiais pedagógicos e incorporação de avanços  tecnológicos;</a:t>
            </a:r>
          </a:p>
          <a:p>
            <a:r>
              <a:rPr lang="pt-BR" sz="1300" dirty="0" smtClean="0"/>
              <a:t>V - perfil do corpo docente, indicando requisitos de titulação, experiência no magistério superior e experiência profissional </a:t>
            </a:r>
            <a:r>
              <a:rPr lang="pt-BR" sz="1300" dirty="0" err="1" smtClean="0"/>
              <a:t>não-acadêmica</a:t>
            </a:r>
            <a:r>
              <a:rPr lang="pt-BR" sz="1300" dirty="0" smtClean="0"/>
              <a:t>, bem como os critérios de seleção e contração, a existência de plano de carreira, o regime de trabalho e os procedimentos para substituição eventual dos professores do quadro;</a:t>
            </a:r>
          </a:p>
          <a:p>
            <a:r>
              <a:rPr lang="pt-BR" sz="1300" dirty="0" smtClean="0"/>
              <a:t>VI - organização administrativa da instituição, identificando as formas de participação dos professores e alunos nos órgãos colegiados responsáveis pela condução dos assuntos acadêmicos e os procedimentos de </a:t>
            </a:r>
            <a:r>
              <a:rPr lang="pt-BR" sz="1300" dirty="0" err="1" smtClean="0"/>
              <a:t>auto-avaliação</a:t>
            </a:r>
            <a:r>
              <a:rPr lang="pt-BR" sz="1300" dirty="0" smtClean="0"/>
              <a:t> institucional e de atendimento aos alunos;</a:t>
            </a:r>
          </a:p>
          <a:p>
            <a:r>
              <a:rPr lang="pt-BR" sz="1300" dirty="0" smtClean="0"/>
              <a:t>VII - </a:t>
            </a:r>
            <a:r>
              <a:rPr lang="pt-BR" sz="1300" dirty="0" err="1" smtClean="0"/>
              <a:t>infra-estrutura</a:t>
            </a:r>
            <a:r>
              <a:rPr lang="pt-BR" sz="1300" dirty="0" smtClean="0"/>
              <a:t> física e instalações acadêmicas, especificando:</a:t>
            </a:r>
          </a:p>
          <a:p>
            <a:r>
              <a:rPr lang="pt-BR" sz="1300" dirty="0" smtClean="0"/>
              <a:t>a) com relação à biblioteca: acervo de livros, periódicos acadêmicos e científicos e assinaturas de revistas e jornais, obras clássicas, dicionários e enciclopédias, formas de atualização e expansão, identificado sua correlação pedagógica com os cursos e programas previstos; vídeos, DVD, CD, CD-ROMS e assinaturas eletrônicas; espaço físico para estudos e horário de funcionamento, pessoal técnico administrativo e serviços oferecidos;</a:t>
            </a:r>
          </a:p>
          <a:p>
            <a:r>
              <a:rPr lang="pt-BR" sz="1300" dirty="0" smtClean="0"/>
              <a:t>b) com relação aos laboratórios: instalações e equipamentos existentes e a serem adquiridos, identificando sua correlação pedagógica com os cursos e programas previstos, os recursos de informática disponíveis, informações concernentes à relação equipamento/aluno; e descrição de inovações tecnológicas consideradas significativas; e</a:t>
            </a:r>
          </a:p>
          <a:p>
            <a:r>
              <a:rPr lang="pt-BR" sz="1300" dirty="0" smtClean="0"/>
              <a:t>c) plano de promoção de acessibilidade e de atendimento prioritário, imediato e diferenciado às pessoas portadoras de necessidades educacionais especiais ou com mobilidade reduzida, para utilização, com segurança e autonomia, total ou assistida, dos espaços, mobiliários e equipamentos urbanos, das edificações, dos serviços de transporte; dos dispositivos, sistemas e meios de comunicação e informação, serviços de tradutor e intérprete da Língua Brasileira de Sinais - LIBRAS;</a:t>
            </a:r>
          </a:p>
          <a:p>
            <a:r>
              <a:rPr lang="pt-BR" sz="1300" dirty="0" smtClean="0"/>
              <a:t>VIII - oferta de educação a distância, sua abrangência e </a:t>
            </a:r>
            <a:r>
              <a:rPr lang="pt-BR" sz="1300" dirty="0" err="1" smtClean="0"/>
              <a:t>pólos</a:t>
            </a:r>
            <a:r>
              <a:rPr lang="pt-BR" sz="1300" dirty="0" smtClean="0"/>
              <a:t> de apoio presencial;</a:t>
            </a:r>
          </a:p>
          <a:p>
            <a:r>
              <a:rPr lang="pt-BR" sz="1300" dirty="0" smtClean="0"/>
              <a:t>IX - oferta de cursos e programas de mestrado e doutorado; e</a:t>
            </a:r>
          </a:p>
          <a:p>
            <a:r>
              <a:rPr lang="pt-BR" sz="1300" dirty="0" smtClean="0"/>
              <a:t>X - demonstrativo de capacidade e sustentabilidade financeiras. </a:t>
            </a:r>
          </a:p>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8</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0000" lnSpcReduction="20000"/>
          </a:bodyPr>
          <a:lstStyle/>
          <a:p>
            <a:r>
              <a:rPr lang="pt-BR" sz="1300" dirty="0" smtClean="0"/>
              <a:t>missão, objetivos e metas da instituição, em sua área de atuação, bem como seu histórico de implantação e desenvolvimento, se for o caso;</a:t>
            </a:r>
          </a:p>
          <a:p>
            <a:r>
              <a:rPr lang="pt-BR" sz="1300" dirty="0" smtClean="0"/>
              <a:t>II - projeto pedagógico da instituição;</a:t>
            </a:r>
          </a:p>
          <a:p>
            <a:r>
              <a:rPr lang="pt-BR" sz="1300" dirty="0" smtClean="0"/>
              <a:t>III - cronograma de implantação e desenvolvimento da instituição e de cada um de seus cursos, especificando-se a programação de abertura de cursos, aumento de vagas, ampliação das instalações físicas e, quando for o caso, a previsão de abertura dos cursos fora de sede;</a:t>
            </a:r>
          </a:p>
          <a:p>
            <a:r>
              <a:rPr lang="pt-BR" sz="1300" dirty="0" smtClean="0"/>
              <a:t>IV - organização didático-pedagógica da instituição, com a indicação de número de turmas previstas por curso, número de alunos por turma, locais e turnos de funcionamento e eventuais inovações consideradas significativas, especialmente quanto a flexibilidade dos componentes curriculares, oportunidades diferenciadas de integralização do curso, atividades práticas e estágios, desenvolvimento de materiais pedagógicos e incorporação de avanços  tecnológicos;</a:t>
            </a:r>
          </a:p>
          <a:p>
            <a:r>
              <a:rPr lang="pt-BR" sz="1300" dirty="0" smtClean="0"/>
              <a:t>V - perfil do corpo docente, indicando requisitos de titulação, experiência no magistério superior e experiência profissional </a:t>
            </a:r>
            <a:r>
              <a:rPr lang="pt-BR" sz="1300" dirty="0" err="1" smtClean="0"/>
              <a:t>não-acadêmica</a:t>
            </a:r>
            <a:r>
              <a:rPr lang="pt-BR" sz="1300" dirty="0" smtClean="0"/>
              <a:t>, bem como os critérios de seleção e contração, a existência de plano de carreira, o regime de trabalho e os procedimentos para substituição eventual dos professores do quadro;</a:t>
            </a:r>
          </a:p>
          <a:p>
            <a:r>
              <a:rPr lang="pt-BR" sz="1300" dirty="0" smtClean="0"/>
              <a:t>VI - organização administrativa da instituição, identificando as formas de participação dos professores e alunos nos órgãos colegiados responsáveis pela condução dos assuntos acadêmicos e os procedimentos de </a:t>
            </a:r>
            <a:r>
              <a:rPr lang="pt-BR" sz="1300" dirty="0" err="1" smtClean="0"/>
              <a:t>auto-avaliação</a:t>
            </a:r>
            <a:r>
              <a:rPr lang="pt-BR" sz="1300" dirty="0" smtClean="0"/>
              <a:t> institucional e de atendimento aos alunos;</a:t>
            </a:r>
          </a:p>
          <a:p>
            <a:r>
              <a:rPr lang="pt-BR" sz="1300" dirty="0" smtClean="0"/>
              <a:t>VII - </a:t>
            </a:r>
            <a:r>
              <a:rPr lang="pt-BR" sz="1300" dirty="0" err="1" smtClean="0"/>
              <a:t>infra-estrutura</a:t>
            </a:r>
            <a:r>
              <a:rPr lang="pt-BR" sz="1300" dirty="0" smtClean="0"/>
              <a:t> física e instalações acadêmicas, especificando:</a:t>
            </a:r>
          </a:p>
          <a:p>
            <a:r>
              <a:rPr lang="pt-BR" sz="1300" dirty="0" smtClean="0"/>
              <a:t>a) com relação à biblioteca: acervo de livros, periódicos acadêmicos e científicos e assinaturas de revistas e jornais, obras clássicas, dicionários e enciclopédias, formas de atualização e expansão, identificado sua correlação pedagógica com os cursos e programas previstos; vídeos, DVD, CD, CD-ROMS e assinaturas eletrônicas; espaço físico para estudos e horário de funcionamento, pessoal técnico administrativo e serviços oferecidos;</a:t>
            </a:r>
          </a:p>
          <a:p>
            <a:r>
              <a:rPr lang="pt-BR" sz="1300" dirty="0" smtClean="0"/>
              <a:t>b) com relação aos laboratórios: instalações e equipamentos existentes e a serem adquiridos, identificando sua correlação pedagógica com os cursos e programas previstos, os recursos de informática disponíveis, informações concernentes à relação equipamento/aluno; e descrição de inovações tecnológicas consideradas significativas; e</a:t>
            </a:r>
          </a:p>
          <a:p>
            <a:r>
              <a:rPr lang="pt-BR" sz="1300" dirty="0" smtClean="0"/>
              <a:t>c) plano de promoção de acessibilidade e de atendimento prioritário, imediato e diferenciado às pessoas portadoras de necessidades educacionais especiais ou com mobilidade reduzida, para utilização, com segurança e autonomia, total ou assistida, dos espaços, mobiliários e equipamentos urbanos, das edificações, dos serviços de transporte; dos dispositivos, sistemas e meios de comunicação e informação, serviços de tradutor e intérprete da Língua Brasileira de Sinais - LIBRAS;</a:t>
            </a:r>
          </a:p>
          <a:p>
            <a:r>
              <a:rPr lang="pt-BR" sz="1300" dirty="0" smtClean="0"/>
              <a:t>VIII - oferta de educação a distância, sua abrangência e </a:t>
            </a:r>
            <a:r>
              <a:rPr lang="pt-BR" sz="1300" dirty="0" err="1" smtClean="0"/>
              <a:t>pólos</a:t>
            </a:r>
            <a:r>
              <a:rPr lang="pt-BR" sz="1300" dirty="0" smtClean="0"/>
              <a:t> de apoio presencial;</a:t>
            </a:r>
          </a:p>
          <a:p>
            <a:r>
              <a:rPr lang="pt-BR" sz="1300" dirty="0" smtClean="0"/>
              <a:t>IX - oferta de cursos e programas de mestrado e doutorado; e</a:t>
            </a:r>
          </a:p>
          <a:p>
            <a:r>
              <a:rPr lang="pt-BR" sz="1300" dirty="0" smtClean="0"/>
              <a:t>X - demonstrativo de capacidade e sustentabilidade financeiras. </a:t>
            </a:r>
          </a:p>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9</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19</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307A58-0F13-4D7F-AE86-5D99D183B515}" type="slidenum">
              <a:rPr lang="pt-BR" smtClean="0"/>
              <a:pPr/>
              <a:t>21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6" name="Espaço Reservado para Rodapé 4"/>
          <p:cNvSpPr>
            <a:spLocks noGrp="1"/>
          </p:cNvSpPr>
          <p:nvPr>
            <p:ph type="ftr" sz="quarter" idx="11"/>
          </p:nvPr>
        </p:nvSpPr>
        <p:spPr/>
        <p:txBody>
          <a:bodyPr/>
          <a:lstStyle>
            <a:lvl1pPr>
              <a:defRPr/>
            </a:lvl1pPr>
          </a:lstStyle>
          <a:p>
            <a:endParaRPr lang="pt-BR"/>
          </a:p>
        </p:txBody>
      </p:sp>
      <p:sp>
        <p:nvSpPr>
          <p:cNvPr id="7"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8" name="Espaço Reservado para Rodapé 4"/>
          <p:cNvSpPr>
            <a:spLocks noGrp="1"/>
          </p:cNvSpPr>
          <p:nvPr>
            <p:ph type="ftr" sz="quarter" idx="11"/>
          </p:nvPr>
        </p:nvSpPr>
        <p:spPr/>
        <p:txBody>
          <a:bodyPr/>
          <a:lstStyle>
            <a:lvl1pPr>
              <a:defRPr/>
            </a:lvl1pPr>
          </a:lstStyle>
          <a:p>
            <a:endParaRPr lang="pt-BR"/>
          </a:p>
        </p:txBody>
      </p:sp>
      <p:sp>
        <p:nvSpPr>
          <p:cNvPr id="9"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4" name="Espaço Reservado para Rodapé 4"/>
          <p:cNvSpPr>
            <a:spLocks noGrp="1"/>
          </p:cNvSpPr>
          <p:nvPr>
            <p:ph type="ftr" sz="quarter" idx="11"/>
          </p:nvPr>
        </p:nvSpPr>
        <p:spPr/>
        <p:txBody>
          <a:bodyPr/>
          <a:lstStyle>
            <a:lvl1pPr>
              <a:defRPr/>
            </a:lvl1pPr>
          </a:lstStyle>
          <a:p>
            <a:endParaRPr lang="pt-BR"/>
          </a:p>
        </p:txBody>
      </p:sp>
      <p:sp>
        <p:nvSpPr>
          <p:cNvPr id="5"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3" name="Espaço Reservado para Rodapé 4"/>
          <p:cNvSpPr>
            <a:spLocks noGrp="1"/>
          </p:cNvSpPr>
          <p:nvPr>
            <p:ph type="ftr" sz="quarter" idx="11"/>
          </p:nvPr>
        </p:nvSpPr>
        <p:spPr/>
        <p:txBody>
          <a:bodyPr/>
          <a:lstStyle>
            <a:lvl1pPr>
              <a:defRPr/>
            </a:lvl1pPr>
          </a:lstStyle>
          <a:p>
            <a:endParaRPr lang="pt-BR"/>
          </a:p>
        </p:txBody>
      </p:sp>
      <p:sp>
        <p:nvSpPr>
          <p:cNvPr id="4"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6" name="Espaço Reservado para Rodapé 4"/>
          <p:cNvSpPr>
            <a:spLocks noGrp="1"/>
          </p:cNvSpPr>
          <p:nvPr>
            <p:ph type="ftr" sz="quarter" idx="11"/>
          </p:nvPr>
        </p:nvSpPr>
        <p:spPr/>
        <p:txBody>
          <a:bodyPr/>
          <a:lstStyle>
            <a:lvl1pPr>
              <a:defRPr/>
            </a:lvl1pPr>
          </a:lstStyle>
          <a:p>
            <a:endParaRPr lang="pt-BR"/>
          </a:p>
        </p:txBody>
      </p:sp>
      <p:sp>
        <p:nvSpPr>
          <p:cNvPr id="7"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fld id="{E5FCCB08-9BFC-4FB4-80C5-624C649AAE6F}" type="datetimeFigureOut">
              <a:rPr lang="pt-BR" smtClean="0"/>
              <a:pPr/>
              <a:t>28/09/2018</a:t>
            </a:fld>
            <a:endParaRPr lang="pt-BR"/>
          </a:p>
        </p:txBody>
      </p:sp>
      <p:sp>
        <p:nvSpPr>
          <p:cNvPr id="6" name="Espaço Reservado para Rodapé 4"/>
          <p:cNvSpPr>
            <a:spLocks noGrp="1"/>
          </p:cNvSpPr>
          <p:nvPr>
            <p:ph type="ftr" sz="quarter" idx="11"/>
          </p:nvPr>
        </p:nvSpPr>
        <p:spPr/>
        <p:txBody>
          <a:bodyPr/>
          <a:lstStyle>
            <a:lvl1pPr>
              <a:defRPr/>
            </a:lvl1pPr>
          </a:lstStyle>
          <a:p>
            <a:endParaRPr lang="pt-BR"/>
          </a:p>
        </p:txBody>
      </p:sp>
      <p:sp>
        <p:nvSpPr>
          <p:cNvPr id="7" name="Espaço Reservado para Número de Slide 5"/>
          <p:cNvSpPr>
            <a:spLocks noGrp="1"/>
          </p:cNvSpPr>
          <p:nvPr>
            <p:ph type="sldNum" sz="quarter" idx="12"/>
          </p:nvPr>
        </p:nvSpPr>
        <p:spPr/>
        <p:txBody>
          <a:bodyPr/>
          <a:lstStyle>
            <a:lvl1pPr>
              <a:defRPr/>
            </a:lvl1pPr>
          </a:lstStyle>
          <a:p>
            <a:fld id="{C7287DB2-974D-4BD1-A0FB-2F4AC7C6D1F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E5FCCB08-9BFC-4FB4-80C5-624C649AAE6F}" type="datetimeFigureOut">
              <a:rPr lang="pt-BR" smtClean="0"/>
              <a:pPr/>
              <a:t>28/09/2018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C7287DB2-974D-4BD1-A0FB-2F4AC7C6D1F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ifrs.edu.br/restinga/institucional/concamp/avaliacao-dos-cursos/"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PDI – 2019/2023</a:t>
            </a:r>
            <a:br>
              <a:rPr lang="pt-BR" dirty="0" smtClean="0"/>
            </a:br>
            <a:r>
              <a:rPr lang="pt-BR" dirty="0" smtClean="0"/>
              <a:t>Planejamento de Cursos e Vagas</a:t>
            </a:r>
            <a:endParaRPr lang="pt-BR" dirty="0"/>
          </a:p>
        </p:txBody>
      </p:sp>
      <p:sp>
        <p:nvSpPr>
          <p:cNvPr id="3" name="Subtítulo 2"/>
          <p:cNvSpPr>
            <a:spLocks noGrp="1"/>
          </p:cNvSpPr>
          <p:nvPr>
            <p:ph type="subTitle" idx="1"/>
          </p:nvPr>
        </p:nvSpPr>
        <p:spPr/>
        <p:txBody>
          <a:bodyPr/>
          <a:lstStyle/>
          <a:p>
            <a:endParaRPr lang="pt-BR" dirty="0" smtClean="0"/>
          </a:p>
          <a:p>
            <a:endParaRPr lang="pt-BR" dirty="0" smtClean="0"/>
          </a:p>
          <a:p>
            <a:r>
              <a:rPr lang="pt-BR" dirty="0" smtClean="0"/>
              <a:t>Porto Alegre, agosto de 2018.</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7384333" cy="954107"/>
          </a:xfrm>
          <a:prstGeom prst="rect">
            <a:avLst/>
          </a:prstGeom>
          <a:noFill/>
          <a:ln w="9525">
            <a:noFill/>
            <a:miter lim="800000"/>
            <a:headEnd/>
            <a:tailEnd/>
          </a:ln>
        </p:spPr>
        <p:txBody>
          <a:bodyPr wrap="square">
            <a:spAutoFit/>
          </a:bodyPr>
          <a:lstStyle/>
          <a:p>
            <a:r>
              <a:rPr lang="pt-BR" sz="2800" b="1" dirty="0" smtClean="0"/>
              <a:t>Metodologia Proposta para o Planejamento de Cursos e Vagas do Campus Restinga</a:t>
            </a:r>
            <a:endParaRPr lang="pt-BR" sz="2800" b="1" dirty="0"/>
          </a:p>
        </p:txBody>
      </p:sp>
      <p:sp>
        <p:nvSpPr>
          <p:cNvPr id="4" name="Rectangle 3"/>
          <p:cNvSpPr txBox="1">
            <a:spLocks noChangeAspect="1" noChangeArrowheads="1"/>
          </p:cNvSpPr>
          <p:nvPr/>
        </p:nvSpPr>
        <p:spPr bwMode="auto">
          <a:xfrm>
            <a:off x="323850" y="1717684"/>
            <a:ext cx="8496300" cy="4140208"/>
          </a:xfrm>
          <a:prstGeom prst="rect">
            <a:avLst/>
          </a:prstGeom>
          <a:noFill/>
          <a:ln w="9525">
            <a:noFill/>
            <a:miter lim="800000"/>
            <a:headEnd/>
            <a:tailEnd/>
          </a:ln>
        </p:spPr>
        <p:txBody>
          <a:bodyPr/>
          <a:lstStyle/>
          <a:p>
            <a:pPr marL="538163" lvl="1" indent="-276225" eaLnBrk="0" hangingPunct="0">
              <a:spcBef>
                <a:spcPts val="650"/>
              </a:spcBef>
              <a:buFont typeface="Arial" pitchFamily="34" charset="0"/>
              <a:buChar char="•"/>
              <a:defRPr/>
            </a:pPr>
            <a:r>
              <a:rPr lang="pt-BR" dirty="0" smtClean="0"/>
              <a:t>A partir dos Indicadores do Campus, a Direção propôs um cenário de expansão para os próximos cinco anos (2019-2013). Será apresentado na </a:t>
            </a:r>
            <a:r>
              <a:rPr lang="pt-BR" dirty="0" err="1" smtClean="0"/>
              <a:t>sequência</a:t>
            </a:r>
            <a:r>
              <a:rPr lang="pt-BR" dirty="0" smtClean="0"/>
              <a:t>.</a:t>
            </a:r>
          </a:p>
          <a:p>
            <a:pPr marL="538163" lvl="1" indent="-276225" eaLnBrk="0" hangingPunct="0">
              <a:spcBef>
                <a:spcPts val="650"/>
              </a:spcBef>
              <a:buFont typeface="Arial" pitchFamily="34" charset="0"/>
              <a:buChar char="•"/>
              <a:defRPr/>
            </a:pPr>
            <a:r>
              <a:rPr lang="pt-BR" dirty="0" smtClean="0"/>
              <a:t>Foi chamada uma reunião extraordinária do Conselho de Campus para apresentação do cenário proposto e da metodologia de participação da comunidade – 30/08;</a:t>
            </a:r>
          </a:p>
          <a:p>
            <a:pPr marL="538163" lvl="1" indent="-276225" eaLnBrk="0" hangingPunct="0">
              <a:spcBef>
                <a:spcPts val="650"/>
              </a:spcBef>
              <a:buFont typeface="Arial" pitchFamily="34" charset="0"/>
              <a:buChar char="•"/>
              <a:defRPr/>
            </a:pPr>
            <a:r>
              <a:rPr lang="pt-BR" dirty="0" smtClean="0"/>
              <a:t>A Comunidade terá de 28/09 à </a:t>
            </a:r>
            <a:r>
              <a:rPr lang="pt-BR" dirty="0" smtClean="0"/>
              <a:t>17/10 </a:t>
            </a:r>
            <a:r>
              <a:rPr lang="pt-BR" dirty="0" smtClean="0"/>
              <a:t>para sugerir alterações no plano (cenário) proposto pela Direção (através de formulário próprio);</a:t>
            </a:r>
          </a:p>
          <a:p>
            <a:pPr marL="538163" lvl="1" indent="-276225" eaLnBrk="0" hangingPunct="0">
              <a:spcBef>
                <a:spcPts val="650"/>
              </a:spcBef>
              <a:buFont typeface="Arial" pitchFamily="34" charset="0"/>
              <a:buChar char="•"/>
              <a:defRPr/>
            </a:pPr>
            <a:r>
              <a:rPr lang="pt-BR" dirty="0" smtClean="0"/>
              <a:t>De </a:t>
            </a:r>
            <a:r>
              <a:rPr lang="pt-BR" dirty="0" smtClean="0"/>
              <a:t>18</a:t>
            </a:r>
            <a:r>
              <a:rPr lang="pt-BR" dirty="0" smtClean="0"/>
              <a:t>/10 </a:t>
            </a:r>
            <a:r>
              <a:rPr lang="pt-BR" dirty="0" smtClean="0"/>
              <a:t>à </a:t>
            </a:r>
            <a:r>
              <a:rPr lang="pt-BR" dirty="0" smtClean="0"/>
              <a:t>19/10 </a:t>
            </a:r>
            <a:r>
              <a:rPr lang="pt-BR" dirty="0" smtClean="0"/>
              <a:t>serão emitidos pareceres </a:t>
            </a:r>
            <a:r>
              <a:rPr lang="pt-BR" dirty="0" smtClean="0"/>
              <a:t>do Desenvolvimento Institucional, </a:t>
            </a:r>
            <a:r>
              <a:rPr lang="pt-BR" dirty="0" smtClean="0"/>
              <a:t>para as propostas de alteração recebidas.</a:t>
            </a:r>
          </a:p>
          <a:p>
            <a:pPr marL="538163" lvl="1" indent="-276225" eaLnBrk="0" hangingPunct="0">
              <a:spcBef>
                <a:spcPts val="650"/>
              </a:spcBef>
              <a:buFont typeface="Arial" pitchFamily="34" charset="0"/>
              <a:buChar char="•"/>
              <a:defRPr/>
            </a:pPr>
            <a:r>
              <a:rPr lang="pt-BR" dirty="0" smtClean="0"/>
              <a:t>Aprovação do Plano de Oferta de Cursos e Vagas a ser incluído no PDI será no Conselho de Campus em reunião com pauta específica em </a:t>
            </a:r>
            <a:r>
              <a:rPr lang="pt-BR" dirty="0" smtClean="0"/>
              <a:t>25/10:</a:t>
            </a:r>
            <a:endParaRPr lang="pt-BR" dirty="0" smtClean="0"/>
          </a:p>
          <a:p>
            <a:pPr marL="995363" lvl="2" indent="-276225" eaLnBrk="0" hangingPunct="0">
              <a:spcBef>
                <a:spcPts val="650"/>
              </a:spcBef>
              <a:buFont typeface="Arial" pitchFamily="34" charset="0"/>
              <a:buChar char="•"/>
              <a:defRPr/>
            </a:pPr>
            <a:r>
              <a:rPr lang="pt-BR" dirty="0" smtClean="0"/>
              <a:t>Todas as propostas recebidas da comunidade serão enviadas ao conselho, assim como os respectivos pareceres.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286807"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357313"/>
            <a:ext cx="8286750" cy="797654"/>
          </a:xfrm>
          <a:prstGeom prst="rect">
            <a:avLst/>
          </a:prstGeom>
        </p:spPr>
        <p:txBody>
          <a:bodyPr>
            <a:spAutoFit/>
          </a:bodyPr>
          <a:lstStyle/>
          <a:p>
            <a:pPr marL="1447800" lvl="1" indent="-1355725" algn="just" fontAlgn="auto">
              <a:spcBef>
                <a:spcPts val="0"/>
              </a:spcBef>
              <a:spcAft>
                <a:spcPts val="0"/>
              </a:spcAft>
              <a:defRPr/>
            </a:pPr>
            <a:r>
              <a:rPr lang="pt-BR" sz="2400" b="1" dirty="0" err="1" smtClean="0">
                <a:effectLst>
                  <a:outerShdw blurRad="38100" dist="38100" dir="2700000" algn="tl">
                    <a:srgbClr val="000000">
                      <a:alpha val="43137"/>
                    </a:srgbClr>
                  </a:outerShdw>
                </a:effectLst>
                <a:latin typeface="+mn-lt"/>
              </a:rPr>
              <a:t>Infraestrutura</a:t>
            </a:r>
            <a:r>
              <a:rPr lang="pt-BR" sz="2400" b="1" dirty="0" smtClean="0">
                <a:effectLst>
                  <a:outerShdw blurRad="38100" dist="38100" dir="2700000" algn="tl">
                    <a:srgbClr val="000000">
                      <a:alpha val="43137"/>
                    </a:srgbClr>
                  </a:outerShdw>
                </a:effectLst>
                <a:latin typeface="+mn-lt"/>
              </a:rPr>
              <a:t> Ocupada</a:t>
            </a:r>
          </a:p>
          <a:p>
            <a:pPr marL="719138" lvl="1" indent="-366713" eaLnBrk="0" hangingPunct="0">
              <a:spcBef>
                <a:spcPts val="650"/>
              </a:spcBef>
              <a:buFont typeface="Arial" pitchFamily="34" charset="0"/>
              <a:buChar char="•"/>
              <a:defRPr/>
            </a:pPr>
            <a:r>
              <a:rPr lang="pt-BR" sz="1600" dirty="0" smtClean="0"/>
              <a:t>Projeção de oferta dos atuais cursos até 2021 (quando todos estarão a pleno). </a:t>
            </a:r>
          </a:p>
        </p:txBody>
      </p:sp>
      <p:graphicFrame>
        <p:nvGraphicFramePr>
          <p:cNvPr id="6" name="Tabela 5"/>
          <p:cNvGraphicFramePr>
            <a:graphicFrameLocks noGrp="1"/>
          </p:cNvGraphicFramePr>
          <p:nvPr/>
        </p:nvGraphicFramePr>
        <p:xfrm>
          <a:off x="285720" y="2214554"/>
          <a:ext cx="8644000" cy="4481334"/>
        </p:xfrm>
        <a:graphic>
          <a:graphicData uri="http://schemas.openxmlformats.org/drawingml/2006/table">
            <a:tbl>
              <a:tblPr firstRow="1" bandRow="1">
                <a:tableStyleId>{5C22544A-7EE6-4342-B048-85BDC9FD1C3A}</a:tableStyleId>
              </a:tblPr>
              <a:tblGrid>
                <a:gridCol w="3286148"/>
                <a:gridCol w="1785950"/>
                <a:gridCol w="1714512"/>
                <a:gridCol w="1857390"/>
              </a:tblGrid>
              <a:tr h="283258">
                <a:tc>
                  <a:txBody>
                    <a:bodyPr/>
                    <a:lstStyle/>
                    <a:p>
                      <a:pPr algn="ctr"/>
                      <a:r>
                        <a:rPr lang="pt-BR" sz="1600" dirty="0" smtClean="0"/>
                        <a:t>Curso</a:t>
                      </a:r>
                      <a:endParaRPr lang="pt-BR" sz="1600" dirty="0"/>
                    </a:p>
                  </a:txBody>
                  <a:tcPr/>
                </a:tc>
                <a:tc>
                  <a:txBody>
                    <a:bodyPr/>
                    <a:lstStyle/>
                    <a:p>
                      <a:pPr algn="ctr"/>
                      <a:r>
                        <a:rPr lang="pt-BR" sz="1600" dirty="0" smtClean="0"/>
                        <a:t>Turno</a:t>
                      </a:r>
                      <a:endParaRPr lang="pt-BR" sz="1600" dirty="0"/>
                    </a:p>
                  </a:txBody>
                  <a:tcPr/>
                </a:tc>
                <a:tc>
                  <a:txBody>
                    <a:bodyPr/>
                    <a:lstStyle/>
                    <a:p>
                      <a:pPr algn="ctr"/>
                      <a:r>
                        <a:rPr lang="pt-BR" sz="1600" dirty="0" smtClean="0"/>
                        <a:t>Periodicidade</a:t>
                      </a:r>
                      <a:endParaRPr lang="pt-BR" sz="1600" dirty="0"/>
                    </a:p>
                  </a:txBody>
                  <a:tcPr/>
                </a:tc>
                <a:tc>
                  <a:txBody>
                    <a:bodyPr/>
                    <a:lstStyle/>
                    <a:p>
                      <a:pPr algn="ctr"/>
                      <a:r>
                        <a:rPr lang="pt-BR" sz="1600" dirty="0" smtClean="0"/>
                        <a:t>Períodos Letivos</a:t>
                      </a:r>
                      <a:endParaRPr lang="pt-BR" sz="1600" dirty="0"/>
                    </a:p>
                  </a:txBody>
                  <a:tcPr/>
                </a:tc>
              </a:tr>
              <a:tr h="283258">
                <a:tc>
                  <a:txBody>
                    <a:bodyPr/>
                    <a:lstStyle/>
                    <a:p>
                      <a:r>
                        <a:rPr lang="pt-BR" sz="1400" dirty="0" smtClean="0"/>
                        <a:t>Proeja em </a:t>
                      </a:r>
                      <a:r>
                        <a:rPr lang="pt-BR" sz="1400" dirty="0" err="1" smtClean="0"/>
                        <a:t>Agroecologia</a:t>
                      </a:r>
                      <a:endParaRPr lang="pt-BR" sz="1400" dirty="0"/>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6 semestres</a:t>
                      </a:r>
                      <a:endParaRPr lang="pt-BR" sz="1400" dirty="0"/>
                    </a:p>
                  </a:txBody>
                  <a:tcPr/>
                </a:tc>
              </a:tr>
              <a:tr h="283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Proeja em Comércio</a:t>
                      </a:r>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6 semestres</a:t>
                      </a:r>
                      <a:endParaRPr lang="pt-BR" sz="1400" dirty="0"/>
                    </a:p>
                  </a:txBody>
                  <a:tcPr/>
                </a:tc>
              </a:tr>
              <a:tr h="283258">
                <a:tc>
                  <a:txBody>
                    <a:bodyPr/>
                    <a:lstStyle/>
                    <a:p>
                      <a:r>
                        <a:rPr lang="pt-BR" sz="1400" dirty="0" smtClean="0"/>
                        <a:t>Integrado Eletrônica</a:t>
                      </a:r>
                      <a:endParaRPr lang="pt-BR" sz="1400" dirty="0"/>
                    </a:p>
                  </a:txBody>
                  <a:tcPr/>
                </a:tc>
                <a:tc>
                  <a:txBody>
                    <a:bodyPr/>
                    <a:lstStyle/>
                    <a:p>
                      <a:pPr algn="ctr"/>
                      <a:r>
                        <a:rPr lang="pt-BR" sz="1400" dirty="0" smtClean="0"/>
                        <a:t>Manhã/Tarde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4 anos</a:t>
                      </a:r>
                      <a:endParaRPr lang="pt-BR" sz="1400" dirty="0"/>
                    </a:p>
                  </a:txBody>
                  <a:tcPr/>
                </a:tc>
              </a:tr>
              <a:tr h="283258">
                <a:tc>
                  <a:txBody>
                    <a:bodyPr/>
                    <a:lstStyle/>
                    <a:p>
                      <a:r>
                        <a:rPr lang="pt-BR" sz="1400" dirty="0" smtClean="0"/>
                        <a:t>Integrado Informática</a:t>
                      </a:r>
                      <a:endParaRPr lang="pt-BR" sz="1400" dirty="0"/>
                    </a:p>
                  </a:txBody>
                  <a:tcPr/>
                </a:tc>
                <a:tc>
                  <a:txBody>
                    <a:bodyPr/>
                    <a:lstStyle/>
                    <a:p>
                      <a:pPr algn="ctr"/>
                      <a:r>
                        <a:rPr lang="pt-BR" sz="1400" dirty="0" smtClean="0"/>
                        <a:t>Manhã/Tarde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4 anos</a:t>
                      </a:r>
                      <a:endParaRPr lang="pt-BR" sz="1400" dirty="0"/>
                    </a:p>
                  </a:txBody>
                  <a:tcPr/>
                </a:tc>
              </a:tr>
              <a:tr h="283258">
                <a:tc>
                  <a:txBody>
                    <a:bodyPr/>
                    <a:lstStyle/>
                    <a:p>
                      <a:r>
                        <a:rPr lang="pt-BR" sz="1400" dirty="0" smtClean="0"/>
                        <a:t>Integrado Lazer</a:t>
                      </a:r>
                      <a:endParaRPr lang="pt-BR" sz="1400" dirty="0"/>
                    </a:p>
                  </a:txBody>
                  <a:tcPr/>
                </a:tc>
                <a:tc>
                  <a:txBody>
                    <a:bodyPr/>
                    <a:lstStyle/>
                    <a:p>
                      <a:pPr algn="ctr"/>
                      <a:r>
                        <a:rPr lang="pt-BR" sz="1400" dirty="0" smtClean="0"/>
                        <a:t>Manhã/Tarde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3 anos</a:t>
                      </a:r>
                      <a:endParaRPr lang="pt-BR" sz="1400" dirty="0"/>
                    </a:p>
                  </a:txBody>
                  <a:tcPr/>
                </a:tc>
              </a:tr>
              <a:tr h="283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t>Subsequente</a:t>
                      </a:r>
                      <a:r>
                        <a:rPr lang="pt-BR" sz="1400" dirty="0" smtClean="0"/>
                        <a:t> Redes de Computadores</a:t>
                      </a:r>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3 semestres</a:t>
                      </a:r>
                      <a:endParaRPr lang="pt-BR" sz="1400" dirty="0"/>
                    </a:p>
                  </a:txBody>
                  <a:tcPr/>
                </a:tc>
              </a:tr>
              <a:tr h="442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err="1" smtClean="0"/>
                        <a:t>Subsequente</a:t>
                      </a:r>
                      <a:r>
                        <a:rPr lang="pt-BR" sz="1400" dirty="0" smtClean="0"/>
                        <a:t> Turismo</a:t>
                      </a:r>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3 semestres</a:t>
                      </a:r>
                      <a:endParaRPr lang="pt-BR" sz="1400" dirty="0"/>
                    </a:p>
                  </a:txBody>
                  <a:tcPr/>
                </a:tc>
              </a:tr>
              <a:tr h="442347">
                <a:tc>
                  <a:txBody>
                    <a:bodyPr/>
                    <a:lstStyle/>
                    <a:p>
                      <a:r>
                        <a:rPr lang="pt-BR" sz="1400" dirty="0" smtClean="0"/>
                        <a:t>Licenciatura em Letras</a:t>
                      </a:r>
                      <a:endParaRPr lang="pt-BR" sz="1400" dirty="0"/>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8 semestres</a:t>
                      </a:r>
                      <a:endParaRPr lang="pt-BR" sz="1400" dirty="0"/>
                    </a:p>
                  </a:txBody>
                  <a:tcPr/>
                </a:tc>
              </a:tr>
              <a:tr h="442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Tecnólogo Análise</a:t>
                      </a:r>
                      <a:r>
                        <a:rPr lang="pt-BR" sz="1400" baseline="0" dirty="0" smtClean="0"/>
                        <a:t> e Desenvolvimento de Sistemas</a:t>
                      </a:r>
                      <a:endParaRPr lang="pt-BR" sz="1400" dirty="0" smtClean="0"/>
                    </a:p>
                  </a:txBody>
                  <a:tcPr/>
                </a:tc>
                <a:tc>
                  <a:txBody>
                    <a:bodyPr/>
                    <a:lstStyle/>
                    <a:p>
                      <a:pPr algn="ctr"/>
                      <a:r>
                        <a:rPr lang="pt-BR" sz="1400" dirty="0" smtClean="0"/>
                        <a:t>Manhã/Noite</a:t>
                      </a:r>
                      <a:endParaRPr lang="pt-BR" sz="1400" dirty="0"/>
                    </a:p>
                  </a:txBody>
                  <a:tcPr/>
                </a:tc>
                <a:tc>
                  <a:txBody>
                    <a:bodyPr/>
                    <a:lstStyle/>
                    <a:p>
                      <a:pPr algn="ctr"/>
                      <a:r>
                        <a:rPr lang="pt-BR" sz="1400" dirty="0" smtClean="0"/>
                        <a:t>Semestral</a:t>
                      </a:r>
                      <a:endParaRPr lang="pt-BR" sz="1400" dirty="0"/>
                    </a:p>
                  </a:txBody>
                  <a:tcPr/>
                </a:tc>
                <a:tc>
                  <a:txBody>
                    <a:bodyPr/>
                    <a:lstStyle/>
                    <a:p>
                      <a:pPr algn="ctr"/>
                      <a:r>
                        <a:rPr lang="pt-BR" sz="1400" dirty="0" smtClean="0"/>
                        <a:t>6 semestres</a:t>
                      </a:r>
                      <a:endParaRPr lang="pt-BR" sz="1400" dirty="0"/>
                    </a:p>
                  </a:txBody>
                  <a:tcPr/>
                </a:tc>
              </a:tr>
              <a:tr h="283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Tecnólogo</a:t>
                      </a:r>
                      <a:r>
                        <a:rPr lang="pt-BR" sz="1400" baseline="0" dirty="0" smtClean="0"/>
                        <a:t> Eletrônica Industrial</a:t>
                      </a:r>
                      <a:endParaRPr lang="pt-BR" sz="1400" dirty="0" smtClean="0"/>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7 semestres</a:t>
                      </a:r>
                      <a:endParaRPr lang="pt-BR" sz="1400" dirty="0"/>
                    </a:p>
                  </a:txBody>
                  <a:tcPr/>
                </a:tc>
              </a:tr>
              <a:tr h="283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Tecnólogo Gestão Desportiva</a:t>
                      </a:r>
                    </a:p>
                  </a:txBody>
                  <a:tcPr/>
                </a:tc>
                <a:tc>
                  <a:txBody>
                    <a:bodyPr/>
                    <a:lstStyle/>
                    <a:p>
                      <a:pPr algn="ctr"/>
                      <a:r>
                        <a:rPr lang="pt-BR" sz="1400" dirty="0" smtClean="0"/>
                        <a:t>Manhã</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6 semestres</a:t>
                      </a:r>
                      <a:endParaRPr lang="pt-BR" sz="1400" dirty="0"/>
                    </a:p>
                  </a:txBody>
                  <a:tcPr/>
                </a:tc>
              </a:tr>
              <a:tr h="283258">
                <a:tc>
                  <a:txBody>
                    <a:bodyPr/>
                    <a:lstStyle/>
                    <a:p>
                      <a:r>
                        <a:rPr lang="pt-BR" sz="1400" dirty="0" smtClean="0"/>
                        <a:t>Tecnólogo em Processos</a:t>
                      </a:r>
                      <a:r>
                        <a:rPr lang="pt-BR" sz="1400" baseline="0" dirty="0" smtClean="0"/>
                        <a:t> Gerenciais</a:t>
                      </a:r>
                      <a:endParaRPr lang="pt-BR" sz="1400" dirty="0"/>
                    </a:p>
                  </a:txBody>
                  <a:tcPr/>
                </a:tc>
                <a:tc>
                  <a:txBody>
                    <a:bodyPr/>
                    <a:lstStyle/>
                    <a:p>
                      <a:pPr algn="ctr"/>
                      <a:r>
                        <a:rPr lang="pt-BR" sz="1400" dirty="0" smtClean="0"/>
                        <a:t>Noite</a:t>
                      </a:r>
                      <a:endParaRPr lang="pt-BR" sz="1400" dirty="0"/>
                    </a:p>
                  </a:txBody>
                  <a:tcPr/>
                </a:tc>
                <a:tc>
                  <a:txBody>
                    <a:bodyPr/>
                    <a:lstStyle/>
                    <a:p>
                      <a:pPr algn="ctr"/>
                      <a:r>
                        <a:rPr lang="pt-BR" sz="1400" dirty="0" smtClean="0"/>
                        <a:t>Anual</a:t>
                      </a:r>
                      <a:endParaRPr lang="pt-BR" sz="1400" dirty="0"/>
                    </a:p>
                  </a:txBody>
                  <a:tcPr/>
                </a:tc>
                <a:tc>
                  <a:txBody>
                    <a:bodyPr/>
                    <a:lstStyle/>
                    <a:p>
                      <a:pPr algn="ctr"/>
                      <a:r>
                        <a:rPr lang="pt-BR" sz="1400" dirty="0" smtClean="0"/>
                        <a:t>6 semestres</a:t>
                      </a:r>
                      <a:endParaRPr lang="pt-BR" sz="1400" dirty="0"/>
                    </a:p>
                  </a:txBody>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7858179"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357313"/>
            <a:ext cx="8286750" cy="828432"/>
          </a:xfrm>
          <a:prstGeom prst="rect">
            <a:avLst/>
          </a:prstGeom>
        </p:spPr>
        <p:txBody>
          <a:bodyPr>
            <a:spAutoFit/>
          </a:bodyPr>
          <a:lstStyle/>
          <a:p>
            <a:pPr marL="531813" lvl="1" indent="-439738" algn="just" fontAlgn="auto">
              <a:spcBef>
                <a:spcPts val="0"/>
              </a:spcBef>
              <a:spcAft>
                <a:spcPts val="0"/>
              </a:spcAft>
              <a:defRPr/>
            </a:pPr>
            <a:r>
              <a:rPr lang="pt-BR" sz="2400" b="1" dirty="0" err="1" smtClean="0">
                <a:effectLst>
                  <a:outerShdw blurRad="38100" dist="38100" dir="2700000" algn="tl">
                    <a:srgbClr val="000000">
                      <a:alpha val="43137"/>
                    </a:srgbClr>
                  </a:outerShdw>
                </a:effectLst>
                <a:latin typeface="+mn-lt"/>
              </a:rPr>
              <a:t>Infraestrutura</a:t>
            </a:r>
            <a:r>
              <a:rPr lang="pt-BR" sz="2400" b="1" dirty="0" smtClean="0">
                <a:effectLst>
                  <a:outerShdw blurRad="38100" dist="38100" dir="2700000" algn="tl">
                    <a:srgbClr val="000000">
                      <a:alpha val="43137"/>
                    </a:srgbClr>
                  </a:outerShdw>
                </a:effectLst>
                <a:latin typeface="+mn-lt"/>
              </a:rPr>
              <a:t> Ocupada</a:t>
            </a:r>
          </a:p>
          <a:p>
            <a:pPr marL="719138" lvl="1" indent="-366713" eaLnBrk="0" hangingPunct="0">
              <a:spcBef>
                <a:spcPts val="650"/>
              </a:spcBef>
              <a:buFont typeface="Arial" pitchFamily="34" charset="0"/>
              <a:buChar char="•"/>
              <a:defRPr/>
            </a:pPr>
            <a:r>
              <a:rPr lang="pt-BR" dirty="0" smtClean="0"/>
              <a:t> A partir da oferta de turmas ao longo do tempo (conforme </a:t>
            </a:r>
            <a:r>
              <a:rPr lang="pt-BR" dirty="0" err="1" smtClean="0"/>
              <a:t>PPCs</a:t>
            </a:r>
            <a:r>
              <a:rPr lang="pt-BR" dirty="0" smtClean="0"/>
              <a:t> atuais)</a:t>
            </a:r>
          </a:p>
        </p:txBody>
      </p:sp>
      <p:pic>
        <p:nvPicPr>
          <p:cNvPr id="2" name="Picture 2"/>
          <p:cNvPicPr>
            <a:picLocks noChangeAspect="1" noChangeArrowheads="1"/>
          </p:cNvPicPr>
          <p:nvPr/>
        </p:nvPicPr>
        <p:blipFill>
          <a:blip r:embed="rId2"/>
          <a:srcRect/>
          <a:stretch>
            <a:fillRect/>
          </a:stretch>
        </p:blipFill>
        <p:spPr bwMode="auto">
          <a:xfrm>
            <a:off x="1214414" y="2214554"/>
            <a:ext cx="6603965" cy="435771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7929617"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357313"/>
            <a:ext cx="8286750" cy="828432"/>
          </a:xfrm>
          <a:prstGeom prst="rect">
            <a:avLst/>
          </a:prstGeom>
        </p:spPr>
        <p:txBody>
          <a:bodyPr>
            <a:spAutoFit/>
          </a:bodyPr>
          <a:lstStyle/>
          <a:p>
            <a:pPr marL="531813" lvl="1" indent="-439738" algn="just" fontAlgn="auto">
              <a:spcBef>
                <a:spcPts val="0"/>
              </a:spcBef>
              <a:spcAft>
                <a:spcPts val="0"/>
              </a:spcAft>
              <a:defRPr/>
            </a:pPr>
            <a:r>
              <a:rPr lang="pt-BR" sz="2400" b="1" dirty="0" err="1" smtClean="0">
                <a:effectLst>
                  <a:outerShdw blurRad="38100" dist="38100" dir="2700000" algn="tl">
                    <a:srgbClr val="000000">
                      <a:alpha val="43137"/>
                    </a:srgbClr>
                  </a:outerShdw>
                </a:effectLst>
                <a:latin typeface="+mn-lt"/>
              </a:rPr>
              <a:t>Infraestrutura</a:t>
            </a:r>
            <a:r>
              <a:rPr lang="pt-BR" sz="2400" b="1" dirty="0" smtClean="0">
                <a:effectLst>
                  <a:outerShdw blurRad="38100" dist="38100" dir="2700000" algn="tl">
                    <a:srgbClr val="000000">
                      <a:alpha val="43137"/>
                    </a:srgbClr>
                  </a:outerShdw>
                </a:effectLst>
                <a:latin typeface="+mn-lt"/>
              </a:rPr>
              <a:t> Ocupada</a:t>
            </a:r>
          </a:p>
          <a:p>
            <a:pPr marL="719138" lvl="1" indent="-366713" eaLnBrk="0" hangingPunct="0">
              <a:spcBef>
                <a:spcPts val="650"/>
              </a:spcBef>
              <a:buFont typeface="Arial" pitchFamily="34" charset="0"/>
              <a:buChar char="•"/>
              <a:defRPr/>
            </a:pPr>
            <a:r>
              <a:rPr lang="pt-BR" dirty="0" smtClean="0"/>
              <a:t> A partir da oferta de turmas ao longo do tempo (conforme </a:t>
            </a:r>
            <a:r>
              <a:rPr lang="pt-BR" dirty="0" err="1" smtClean="0"/>
              <a:t>PPCs</a:t>
            </a:r>
            <a:r>
              <a:rPr lang="pt-BR" dirty="0" smtClean="0"/>
              <a:t> atuais)</a:t>
            </a:r>
          </a:p>
        </p:txBody>
      </p:sp>
      <p:pic>
        <p:nvPicPr>
          <p:cNvPr id="2050" name="Picture 2"/>
          <p:cNvPicPr>
            <a:picLocks noChangeAspect="1" noChangeArrowheads="1"/>
          </p:cNvPicPr>
          <p:nvPr/>
        </p:nvPicPr>
        <p:blipFill>
          <a:blip r:embed="rId2"/>
          <a:srcRect/>
          <a:stretch>
            <a:fillRect/>
          </a:stretch>
        </p:blipFill>
        <p:spPr bwMode="auto">
          <a:xfrm>
            <a:off x="1500166" y="2185022"/>
            <a:ext cx="6286544" cy="453012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215369"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212468"/>
            <a:ext cx="8286750" cy="1382430"/>
          </a:xfrm>
          <a:prstGeom prst="rect">
            <a:avLst/>
          </a:prstGeom>
        </p:spPr>
        <p:txBody>
          <a:bodyPr>
            <a:spAutoFit/>
          </a:bodyPr>
          <a:lstStyle/>
          <a:p>
            <a:pPr marL="531813" lvl="1" indent="-439738" algn="just" fontAlgn="auto">
              <a:spcBef>
                <a:spcPts val="0"/>
              </a:spcBef>
              <a:spcAft>
                <a:spcPts val="0"/>
              </a:spcAft>
              <a:defRPr/>
            </a:pPr>
            <a:r>
              <a:rPr lang="pt-BR" sz="2400" b="1" dirty="0" err="1" smtClean="0">
                <a:effectLst>
                  <a:outerShdw blurRad="38100" dist="38100" dir="2700000" algn="tl">
                    <a:srgbClr val="000000">
                      <a:alpha val="43137"/>
                    </a:srgbClr>
                  </a:outerShdw>
                </a:effectLst>
                <a:latin typeface="+mn-lt"/>
              </a:rPr>
              <a:t>Infraestrutura</a:t>
            </a:r>
            <a:r>
              <a:rPr lang="pt-BR" sz="2400" b="1" dirty="0" smtClean="0">
                <a:effectLst>
                  <a:outerShdw blurRad="38100" dist="38100" dir="2700000" algn="tl">
                    <a:srgbClr val="000000">
                      <a:alpha val="43137"/>
                    </a:srgbClr>
                  </a:outerShdw>
                </a:effectLst>
                <a:latin typeface="+mn-lt"/>
              </a:rPr>
              <a:t> Ocupada</a:t>
            </a:r>
          </a:p>
          <a:p>
            <a:pPr marL="719138" lvl="1" indent="-366713" eaLnBrk="0" hangingPunct="0">
              <a:spcBef>
                <a:spcPts val="650"/>
              </a:spcBef>
              <a:buFont typeface="Arial" pitchFamily="34" charset="0"/>
              <a:buChar char="•"/>
              <a:defRPr/>
            </a:pPr>
            <a:r>
              <a:rPr lang="pt-BR" dirty="0" smtClean="0"/>
              <a:t>A partir das Salas/Laboratórios existentes no Campus (Matemática, Música, Desenho/Artes, Empreendedorismo, Robótica e Humanidades são as salas temáticas).</a:t>
            </a:r>
          </a:p>
        </p:txBody>
      </p:sp>
      <p:pic>
        <p:nvPicPr>
          <p:cNvPr id="4098" name="Picture 2"/>
          <p:cNvPicPr>
            <a:picLocks noChangeAspect="1" noChangeArrowheads="1"/>
          </p:cNvPicPr>
          <p:nvPr/>
        </p:nvPicPr>
        <p:blipFill>
          <a:blip r:embed="rId2"/>
          <a:srcRect/>
          <a:stretch>
            <a:fillRect/>
          </a:stretch>
        </p:blipFill>
        <p:spPr bwMode="auto">
          <a:xfrm>
            <a:off x="3143240" y="2357430"/>
            <a:ext cx="3143272" cy="428094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286807"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214422"/>
            <a:ext cx="8286750" cy="1105431"/>
          </a:xfrm>
          <a:prstGeom prst="rect">
            <a:avLst/>
          </a:prstGeom>
        </p:spPr>
        <p:txBody>
          <a:bodyPr>
            <a:spAutoFit/>
          </a:bodyPr>
          <a:lstStyle/>
          <a:p>
            <a:pPr marL="352425" lvl="1" indent="-260350" algn="just" fontAlgn="auto">
              <a:spcBef>
                <a:spcPts val="0"/>
              </a:spcBef>
              <a:spcAft>
                <a:spcPts val="0"/>
              </a:spcAft>
              <a:defRPr/>
            </a:pPr>
            <a:r>
              <a:rPr lang="pt-BR" sz="2400" b="1" dirty="0" err="1" smtClean="0">
                <a:effectLst>
                  <a:outerShdw blurRad="38100" dist="38100" dir="2700000" algn="tl">
                    <a:srgbClr val="000000">
                      <a:alpha val="43137"/>
                    </a:srgbClr>
                  </a:outerShdw>
                </a:effectLst>
                <a:latin typeface="+mn-lt"/>
              </a:rPr>
              <a:t>Infraestrutura</a:t>
            </a:r>
            <a:r>
              <a:rPr lang="pt-BR" sz="2400" b="1" dirty="0" smtClean="0">
                <a:effectLst>
                  <a:outerShdw blurRad="38100" dist="38100" dir="2700000" algn="tl">
                    <a:srgbClr val="000000">
                      <a:alpha val="43137"/>
                    </a:srgbClr>
                  </a:outerShdw>
                </a:effectLst>
                <a:latin typeface="+mn-lt"/>
              </a:rPr>
              <a:t> Ocupada</a:t>
            </a:r>
          </a:p>
          <a:p>
            <a:pPr marL="719138" lvl="1" indent="-366713" eaLnBrk="0" hangingPunct="0">
              <a:spcBef>
                <a:spcPts val="650"/>
              </a:spcBef>
              <a:buFont typeface="Arial" pitchFamily="34" charset="0"/>
              <a:buChar char="•"/>
              <a:defRPr/>
            </a:pPr>
            <a:r>
              <a:rPr lang="pt-BR" dirty="0" smtClean="0"/>
              <a:t> A partir dos </a:t>
            </a:r>
            <a:r>
              <a:rPr lang="pt-BR" dirty="0" err="1" smtClean="0"/>
              <a:t>PPCs</a:t>
            </a:r>
            <a:r>
              <a:rPr lang="pt-BR" dirty="0" smtClean="0"/>
              <a:t> e espaços pedagógicos usados para cada componente curricular.</a:t>
            </a:r>
          </a:p>
        </p:txBody>
      </p:sp>
      <p:pic>
        <p:nvPicPr>
          <p:cNvPr id="3075" name="Picture 3"/>
          <p:cNvPicPr>
            <a:picLocks noChangeAspect="1" noChangeArrowheads="1"/>
          </p:cNvPicPr>
          <p:nvPr/>
        </p:nvPicPr>
        <p:blipFill>
          <a:blip r:embed="rId2"/>
          <a:srcRect/>
          <a:stretch>
            <a:fillRect/>
          </a:stretch>
        </p:blipFill>
        <p:spPr bwMode="auto">
          <a:xfrm>
            <a:off x="428596" y="2643182"/>
            <a:ext cx="8372502" cy="244856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143931"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285860"/>
            <a:ext cx="8286750" cy="859210"/>
          </a:xfrm>
          <a:prstGeom prst="rect">
            <a:avLst/>
          </a:prstGeom>
        </p:spPr>
        <p:txBody>
          <a:bodyPr>
            <a:spAutoFit/>
          </a:bodyPr>
          <a:lstStyle/>
          <a:p>
            <a:pPr marL="531813" lvl="1" indent="-439738" algn="just" fontAlgn="auto">
              <a:spcBef>
                <a:spcPts val="0"/>
              </a:spcBef>
              <a:spcAft>
                <a:spcPts val="0"/>
              </a:spcAft>
              <a:defRPr/>
            </a:pPr>
            <a:r>
              <a:rPr lang="pt-BR" sz="2400" b="1" dirty="0" err="1" smtClean="0">
                <a:effectLst>
                  <a:outerShdw blurRad="38100" dist="38100" dir="2700000" algn="tl">
                    <a:srgbClr val="000000">
                      <a:alpha val="43137"/>
                    </a:srgbClr>
                  </a:outerShdw>
                </a:effectLst>
                <a:latin typeface="+mn-lt"/>
              </a:rPr>
              <a:t>Infraestrutura</a:t>
            </a:r>
            <a:r>
              <a:rPr lang="pt-BR" sz="2400" b="1" dirty="0" smtClean="0">
                <a:effectLst>
                  <a:outerShdw blurRad="38100" dist="38100" dir="2700000" algn="tl">
                    <a:srgbClr val="000000">
                      <a:alpha val="43137"/>
                    </a:srgbClr>
                  </a:outerShdw>
                </a:effectLst>
                <a:latin typeface="+mn-lt"/>
              </a:rPr>
              <a:t> Ocupada</a:t>
            </a:r>
          </a:p>
          <a:p>
            <a:pPr marL="719138" lvl="1" indent="-366713" eaLnBrk="0" hangingPunct="0">
              <a:spcBef>
                <a:spcPts val="650"/>
              </a:spcBef>
              <a:buFont typeface="Arial" pitchFamily="34" charset="0"/>
              <a:buChar char="•"/>
              <a:tabLst>
                <a:tab pos="627063" algn="l"/>
              </a:tabLst>
              <a:defRPr/>
            </a:pPr>
            <a:r>
              <a:rPr lang="pt-BR" sz="2000" dirty="0" smtClean="0"/>
              <a:t> Projeta-se a seguinte ocupação em 2021:</a:t>
            </a:r>
          </a:p>
        </p:txBody>
      </p:sp>
      <p:pic>
        <p:nvPicPr>
          <p:cNvPr id="5122" name="Picture 2"/>
          <p:cNvPicPr>
            <a:picLocks noChangeAspect="1" noChangeArrowheads="1"/>
          </p:cNvPicPr>
          <p:nvPr/>
        </p:nvPicPr>
        <p:blipFill>
          <a:blip r:embed="rId2"/>
          <a:srcRect/>
          <a:stretch>
            <a:fillRect/>
          </a:stretch>
        </p:blipFill>
        <p:spPr bwMode="auto">
          <a:xfrm>
            <a:off x="71406" y="2214554"/>
            <a:ext cx="9008133" cy="350046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215369"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285860"/>
            <a:ext cx="8286750" cy="1469633"/>
          </a:xfrm>
          <a:prstGeom prst="rect">
            <a:avLst/>
          </a:prstGeom>
        </p:spPr>
        <p:txBody>
          <a:bodyPr>
            <a:spAutoFit/>
          </a:bodyPr>
          <a:lstStyle/>
          <a:p>
            <a:pPr marL="352425" lvl="1" indent="-260350" algn="just" fontAlgn="auto">
              <a:spcBef>
                <a:spcPts val="0"/>
              </a:spcBef>
              <a:spcAft>
                <a:spcPts val="0"/>
              </a:spcAft>
              <a:defRPr/>
            </a:pPr>
            <a:r>
              <a:rPr lang="pt-BR" sz="2400" b="1" dirty="0" smtClean="0">
                <a:effectLst>
                  <a:outerShdw blurRad="38100" dist="38100" dir="2700000" algn="tl">
                    <a:srgbClr val="000000">
                      <a:alpha val="43137"/>
                    </a:srgbClr>
                  </a:outerShdw>
                </a:effectLst>
                <a:latin typeface="+mn-lt"/>
              </a:rPr>
              <a:t>Contratação de Docentes</a:t>
            </a:r>
          </a:p>
          <a:p>
            <a:pPr marL="719138" lvl="1" indent="-366713" eaLnBrk="0" hangingPunct="0">
              <a:spcBef>
                <a:spcPts val="650"/>
              </a:spcBef>
              <a:buFont typeface="Arial" pitchFamily="34" charset="0"/>
              <a:buChar char="•"/>
              <a:defRPr/>
            </a:pPr>
            <a:r>
              <a:rPr lang="pt-BR" sz="1600" dirty="0" smtClean="0"/>
              <a:t>A partir do planejamento de turmas ao longo do tempo (apresentado anteriormente).</a:t>
            </a:r>
          </a:p>
          <a:p>
            <a:pPr marL="719138" lvl="1" indent="-366713" eaLnBrk="0" hangingPunct="0">
              <a:spcBef>
                <a:spcPts val="650"/>
              </a:spcBef>
              <a:buFont typeface="Arial" pitchFamily="34" charset="0"/>
              <a:buChar char="•"/>
              <a:defRPr/>
            </a:pPr>
            <a:r>
              <a:rPr lang="pt-BR" sz="1600" dirty="0" smtClean="0"/>
              <a:t>A partir dos </a:t>
            </a:r>
            <a:r>
              <a:rPr lang="pt-BR" sz="1600" dirty="0" err="1" smtClean="0"/>
              <a:t>PPCs</a:t>
            </a:r>
            <a:r>
              <a:rPr lang="pt-BR" sz="1600" dirty="0" smtClean="0"/>
              <a:t> e áreas para ministrar cada componente curricular.</a:t>
            </a:r>
          </a:p>
          <a:p>
            <a:pPr marL="719138" lvl="1" indent="-366713" eaLnBrk="0" hangingPunct="0">
              <a:spcBef>
                <a:spcPts val="650"/>
              </a:spcBef>
              <a:buFont typeface="Arial" pitchFamily="34" charset="0"/>
              <a:buChar char="•"/>
              <a:defRPr/>
            </a:pPr>
            <a:r>
              <a:rPr lang="pt-BR" sz="1600" dirty="0" smtClean="0"/>
              <a:t>A partir da média de 14 horas/relógio para cada docente.</a:t>
            </a:r>
          </a:p>
        </p:txBody>
      </p:sp>
      <p:pic>
        <p:nvPicPr>
          <p:cNvPr id="6146" name="Picture 2"/>
          <p:cNvPicPr>
            <a:picLocks noChangeAspect="1" noChangeArrowheads="1"/>
          </p:cNvPicPr>
          <p:nvPr/>
        </p:nvPicPr>
        <p:blipFill>
          <a:blip r:embed="rId2"/>
          <a:srcRect/>
          <a:stretch>
            <a:fillRect/>
          </a:stretch>
        </p:blipFill>
        <p:spPr bwMode="auto">
          <a:xfrm>
            <a:off x="928662" y="2786058"/>
            <a:ext cx="7429552" cy="386310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072493"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285860"/>
            <a:ext cx="8286750" cy="859210"/>
          </a:xfrm>
          <a:prstGeom prst="rect">
            <a:avLst/>
          </a:prstGeom>
        </p:spPr>
        <p:txBody>
          <a:bodyPr>
            <a:spAutoFit/>
          </a:bodyPr>
          <a:lstStyle/>
          <a:p>
            <a:pPr marL="531813" lvl="1" indent="-439738" algn="just" fontAlgn="auto">
              <a:spcBef>
                <a:spcPts val="0"/>
              </a:spcBef>
              <a:spcAft>
                <a:spcPts val="0"/>
              </a:spcAft>
              <a:defRPr/>
            </a:pPr>
            <a:r>
              <a:rPr lang="pt-BR" sz="2400" b="1" dirty="0" smtClean="0">
                <a:effectLst>
                  <a:outerShdw blurRad="38100" dist="38100" dir="2700000" algn="tl">
                    <a:srgbClr val="000000">
                      <a:alpha val="43137"/>
                    </a:srgbClr>
                  </a:outerShdw>
                </a:effectLst>
                <a:latin typeface="+mn-lt"/>
              </a:rPr>
              <a:t>Contratação de Docentes</a:t>
            </a:r>
          </a:p>
          <a:p>
            <a:pPr marL="719138" lvl="1" indent="-366713" eaLnBrk="0" hangingPunct="0">
              <a:spcBef>
                <a:spcPts val="650"/>
              </a:spcBef>
              <a:buFont typeface="Arial" pitchFamily="34" charset="0"/>
              <a:buChar char="•"/>
              <a:defRPr/>
            </a:pPr>
            <a:r>
              <a:rPr lang="pt-BR" sz="2000" dirty="0" smtClean="0"/>
              <a:t> Projeção considerando oferta dos cursos atuais em 2021.</a:t>
            </a:r>
          </a:p>
        </p:txBody>
      </p:sp>
      <p:pic>
        <p:nvPicPr>
          <p:cNvPr id="7170" name="Picture 2"/>
          <p:cNvPicPr>
            <a:picLocks noChangeAspect="1" noChangeArrowheads="1"/>
          </p:cNvPicPr>
          <p:nvPr/>
        </p:nvPicPr>
        <p:blipFill>
          <a:blip r:embed="rId2"/>
          <a:srcRect/>
          <a:stretch>
            <a:fillRect/>
          </a:stretch>
        </p:blipFill>
        <p:spPr bwMode="auto">
          <a:xfrm>
            <a:off x="383703" y="2095510"/>
            <a:ext cx="8331701" cy="46196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072493"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357313"/>
            <a:ext cx="8286750" cy="3680495"/>
          </a:xfrm>
          <a:prstGeom prst="rect">
            <a:avLst/>
          </a:prstGeom>
        </p:spPr>
        <p:txBody>
          <a:bodyPr wrap="square">
            <a:spAutoFit/>
          </a:bodyPr>
          <a:lstStyle/>
          <a:p>
            <a:pPr marL="531813" lvl="1" indent="-450850" algn="just" fontAlgn="auto">
              <a:spcBef>
                <a:spcPts val="0"/>
              </a:spcBef>
              <a:spcAft>
                <a:spcPts val="0"/>
              </a:spcAft>
              <a:defRPr/>
            </a:pPr>
            <a:r>
              <a:rPr lang="pt-BR" sz="2400" b="1" dirty="0" smtClean="0">
                <a:effectLst>
                  <a:outerShdw blurRad="38100" dist="38100" dir="2700000" algn="tl">
                    <a:srgbClr val="000000">
                      <a:alpha val="43137"/>
                    </a:srgbClr>
                  </a:outerShdw>
                </a:effectLst>
                <a:latin typeface="+mn-lt"/>
              </a:rPr>
              <a:t>Contratação de Docentes</a:t>
            </a:r>
          </a:p>
          <a:p>
            <a:pPr marL="719138" lvl="1" indent="-360363" eaLnBrk="0" hangingPunct="0">
              <a:spcBef>
                <a:spcPts val="650"/>
              </a:spcBef>
              <a:buFont typeface="Arial" pitchFamily="34" charset="0"/>
              <a:buChar char="•"/>
              <a:defRPr/>
            </a:pPr>
            <a:r>
              <a:rPr lang="pt-BR" sz="2000" dirty="0" smtClean="0"/>
              <a:t>Conclusões:</a:t>
            </a:r>
          </a:p>
          <a:p>
            <a:pPr marL="1077913" lvl="2" indent="-358775" eaLnBrk="0" hangingPunct="0">
              <a:spcBef>
                <a:spcPts val="650"/>
              </a:spcBef>
              <a:buFont typeface="Arial" pitchFamily="34" charset="0"/>
              <a:buChar char="•"/>
              <a:defRPr/>
            </a:pPr>
            <a:r>
              <a:rPr lang="pt-BR" sz="2000" dirty="0" smtClean="0"/>
              <a:t>Constatamos que:</a:t>
            </a:r>
          </a:p>
          <a:p>
            <a:pPr marL="1436688" lvl="3" indent="-358775" eaLnBrk="0" hangingPunct="0">
              <a:spcBef>
                <a:spcPts val="650"/>
              </a:spcBef>
              <a:buFont typeface="Arial" pitchFamily="34" charset="0"/>
              <a:buChar char="•"/>
              <a:defRPr/>
            </a:pPr>
            <a:r>
              <a:rPr lang="pt-BR" sz="2000" dirty="0" smtClean="0"/>
              <a:t>Apenas os cursos atuais consomem o atual quantitativo de docentes definidos pelo MEC para o Campus.</a:t>
            </a:r>
          </a:p>
          <a:p>
            <a:pPr marL="1436688" lvl="3" indent="-358775" eaLnBrk="0" hangingPunct="0">
              <a:spcBef>
                <a:spcPts val="650"/>
              </a:spcBef>
              <a:buFont typeface="Arial" pitchFamily="34" charset="0"/>
              <a:buChar char="•"/>
              <a:defRPr/>
            </a:pPr>
            <a:r>
              <a:rPr lang="pt-BR" sz="2000" dirty="0" smtClean="0"/>
              <a:t>O saldo de 02 docentes deve ser preservado para possibilitar a verticalização no eixo de recursos naturais (curso de </a:t>
            </a:r>
            <a:r>
              <a:rPr lang="pt-BR" sz="2000" dirty="0" err="1" smtClean="0"/>
              <a:t>Agroecologia</a:t>
            </a:r>
            <a:r>
              <a:rPr lang="pt-BR" sz="2000" dirty="0" smtClean="0"/>
              <a:t>), conforme definido no PDI 2014-2018.</a:t>
            </a:r>
          </a:p>
          <a:p>
            <a:pPr marL="1893888" lvl="4" indent="-358775" eaLnBrk="0" hangingPunct="0">
              <a:spcBef>
                <a:spcPts val="650"/>
              </a:spcBef>
              <a:buFont typeface="Arial" pitchFamily="34" charset="0"/>
              <a:buChar char="•"/>
              <a:defRPr/>
            </a:pPr>
            <a:r>
              <a:rPr lang="pt-BR" sz="2000" dirty="0" smtClean="0"/>
              <a:t>A abertura de novos cursos em outros eixos inviabilizará a verticalização de recursos naturais.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357158" y="1428736"/>
            <a:ext cx="8424862" cy="4537075"/>
          </a:xfrm>
          <a:prstGeom prst="rect">
            <a:avLst/>
          </a:prstGeom>
        </p:spPr>
        <p:txBody>
          <a:bodyPr/>
          <a:lstStyle/>
          <a:p>
            <a:pPr marL="533400" eaLnBrk="0" fontAlgn="auto" hangingPunct="0">
              <a:lnSpc>
                <a:spcPct val="150000"/>
              </a:lnSpc>
              <a:spcBef>
                <a:spcPts val="650"/>
              </a:spcBef>
              <a:spcAft>
                <a:spcPts val="0"/>
              </a:spcAft>
              <a:buFont typeface="Arial" pitchFamily="34" charset="0"/>
              <a:buChar char="•"/>
              <a:defRPr/>
            </a:pPr>
            <a:r>
              <a:rPr lang="pt-BR" sz="2400" kern="0" dirty="0" smtClean="0">
                <a:latin typeface="+mj-lt"/>
              </a:rPr>
              <a:t> O que é o PDI</a:t>
            </a:r>
          </a:p>
          <a:p>
            <a:pPr marL="990600" lvl="1" eaLnBrk="0" hangingPunct="0">
              <a:spcBef>
                <a:spcPts val="650"/>
              </a:spcBef>
              <a:buFont typeface="Arial" pitchFamily="34" charset="0"/>
              <a:buChar char="•"/>
              <a:defRPr/>
            </a:pPr>
            <a:r>
              <a:rPr lang="pt-BR" sz="2400" kern="0" dirty="0" smtClean="0"/>
              <a:t> Metodologia </a:t>
            </a:r>
            <a:r>
              <a:rPr lang="pt-BR" sz="2400" kern="0" dirty="0" smtClean="0">
                <a:latin typeface="+mj-lt"/>
              </a:rPr>
              <a:t>para Elaboração do PDI - IFRS</a:t>
            </a:r>
          </a:p>
          <a:p>
            <a:pPr marL="990600" lvl="1" eaLnBrk="0" hangingPunct="0">
              <a:spcBef>
                <a:spcPts val="650"/>
              </a:spcBef>
              <a:buFont typeface="Arial" pitchFamily="34" charset="0"/>
              <a:buChar char="•"/>
              <a:defRPr/>
            </a:pPr>
            <a:r>
              <a:rPr lang="pt-BR" sz="2400" kern="0" dirty="0" smtClean="0">
                <a:latin typeface="+mj-lt"/>
              </a:rPr>
              <a:t> Planejamento de Cursos e Vagas</a:t>
            </a:r>
          </a:p>
          <a:p>
            <a:pPr marL="533400" eaLnBrk="0" hangingPunct="0">
              <a:lnSpc>
                <a:spcPct val="150000"/>
              </a:lnSpc>
              <a:spcBef>
                <a:spcPts val="650"/>
              </a:spcBef>
              <a:buFont typeface="Arial" pitchFamily="34" charset="0"/>
              <a:buChar char="•"/>
              <a:defRPr/>
            </a:pPr>
            <a:r>
              <a:rPr lang="pt-BR" sz="2400" kern="0" dirty="0" smtClean="0">
                <a:latin typeface="+mj-lt"/>
              </a:rPr>
              <a:t> Indicadores do Campus</a:t>
            </a:r>
          </a:p>
          <a:p>
            <a:pPr marL="533400" eaLnBrk="0" hangingPunct="0">
              <a:lnSpc>
                <a:spcPct val="150000"/>
              </a:lnSpc>
              <a:spcBef>
                <a:spcPts val="650"/>
              </a:spcBef>
              <a:buFont typeface="Arial" pitchFamily="34" charset="0"/>
              <a:buChar char="•"/>
              <a:defRPr/>
            </a:pPr>
            <a:r>
              <a:rPr lang="pt-BR" sz="2400" kern="0" dirty="0" smtClean="0">
                <a:latin typeface="+mj-lt"/>
              </a:rPr>
              <a:t> Síntese dos Indicadores</a:t>
            </a:r>
          </a:p>
          <a:p>
            <a:pPr marL="533400" eaLnBrk="0" hangingPunct="0">
              <a:spcBef>
                <a:spcPts val="650"/>
              </a:spcBef>
              <a:buFont typeface="Arial" pitchFamily="34" charset="0"/>
              <a:buChar char="•"/>
              <a:defRPr/>
            </a:pPr>
            <a:r>
              <a:rPr lang="pt-BR" sz="2400" kern="0" dirty="0" smtClean="0">
                <a:latin typeface="+mj-lt"/>
              </a:rPr>
              <a:t> Cenário de Oferta de Cursos e Vagas proposto pela Direção para o PDI 2019-2023</a:t>
            </a:r>
          </a:p>
          <a:p>
            <a:pPr marL="533400" eaLnBrk="0" hangingPunct="0">
              <a:lnSpc>
                <a:spcPct val="150000"/>
              </a:lnSpc>
              <a:spcBef>
                <a:spcPts val="650"/>
              </a:spcBef>
              <a:buFont typeface="Arial" pitchFamily="34" charset="0"/>
              <a:buChar char="•"/>
              <a:defRPr/>
            </a:pPr>
            <a:r>
              <a:rPr lang="pt-BR" sz="2400" kern="0" dirty="0" smtClean="0">
                <a:latin typeface="+mj-lt"/>
              </a:rPr>
              <a:t> Metodologia de Participação da Comunidade</a:t>
            </a:r>
          </a:p>
        </p:txBody>
      </p:sp>
      <p:sp>
        <p:nvSpPr>
          <p:cNvPr id="7" name="Rectangle 9"/>
          <p:cNvSpPr>
            <a:spLocks noChangeArrowheads="1"/>
          </p:cNvSpPr>
          <p:nvPr/>
        </p:nvSpPr>
        <p:spPr bwMode="auto">
          <a:xfrm>
            <a:off x="500035" y="692150"/>
            <a:ext cx="6500858" cy="492443"/>
          </a:xfrm>
          <a:prstGeom prst="rect">
            <a:avLst/>
          </a:prstGeom>
          <a:noFill/>
          <a:ln w="9525">
            <a:noFill/>
            <a:miter lim="800000"/>
            <a:headEnd/>
            <a:tailEnd/>
          </a:ln>
        </p:spPr>
        <p:txBody>
          <a:bodyPr wrap="square">
            <a:spAutoFit/>
          </a:bodyPr>
          <a:lstStyle/>
          <a:p>
            <a:r>
              <a:rPr lang="pt-BR" sz="2600" b="1" dirty="0" smtClean="0"/>
              <a:t>Agenda</a:t>
            </a:r>
            <a:endParaRPr lang="pt-BR" sz="2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072493"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357313"/>
            <a:ext cx="8286750" cy="859210"/>
          </a:xfrm>
          <a:prstGeom prst="rect">
            <a:avLst/>
          </a:prstGeom>
        </p:spPr>
        <p:txBody>
          <a:bodyPr>
            <a:spAutoFit/>
          </a:bodyPr>
          <a:lstStyle/>
          <a:p>
            <a:pPr marL="531813" lvl="1" indent="-352425" algn="just" fontAlgn="auto">
              <a:spcBef>
                <a:spcPts val="0"/>
              </a:spcBef>
              <a:spcAft>
                <a:spcPts val="0"/>
              </a:spcAft>
              <a:defRPr/>
            </a:pPr>
            <a:r>
              <a:rPr lang="pt-BR" sz="2400" b="1" dirty="0" smtClean="0">
                <a:effectLst>
                  <a:outerShdw blurRad="38100" dist="38100" dir="2700000" algn="tl">
                    <a:srgbClr val="000000">
                      <a:alpha val="43137"/>
                    </a:srgbClr>
                  </a:outerShdw>
                </a:effectLst>
                <a:latin typeface="+mn-lt"/>
              </a:rPr>
              <a:t>Contratação de Técnico-Administrativos em Educação</a:t>
            </a:r>
            <a:endParaRPr lang="pt-BR" sz="2400" b="1" dirty="0">
              <a:effectLst>
                <a:outerShdw blurRad="38100" dist="38100" dir="2700000" algn="tl">
                  <a:srgbClr val="000000">
                    <a:alpha val="43137"/>
                  </a:srgbClr>
                </a:outerShdw>
              </a:effectLst>
              <a:latin typeface="+mn-lt"/>
            </a:endParaRPr>
          </a:p>
          <a:p>
            <a:pPr marL="719138" lvl="1" indent="-360363" eaLnBrk="0" fontAlgn="auto" hangingPunct="0">
              <a:spcBef>
                <a:spcPts val="650"/>
              </a:spcBef>
              <a:spcAft>
                <a:spcPts val="0"/>
              </a:spcAft>
              <a:buFont typeface="Arial" pitchFamily="34" charset="0"/>
              <a:buChar char="•"/>
              <a:defRPr/>
            </a:pPr>
            <a:r>
              <a:rPr lang="pt-BR" sz="2000" dirty="0" smtClean="0"/>
              <a:t>Situação Atual:</a:t>
            </a:r>
            <a:endParaRPr lang="pt-BR" sz="2000" dirty="0"/>
          </a:p>
        </p:txBody>
      </p:sp>
      <p:graphicFrame>
        <p:nvGraphicFramePr>
          <p:cNvPr id="4" name="Tabela 3"/>
          <p:cNvGraphicFramePr>
            <a:graphicFrameLocks noGrp="1"/>
          </p:cNvGraphicFramePr>
          <p:nvPr/>
        </p:nvGraphicFramePr>
        <p:xfrm>
          <a:off x="285720" y="2271730"/>
          <a:ext cx="8572559" cy="4084320"/>
        </p:xfrm>
        <a:graphic>
          <a:graphicData uri="http://schemas.openxmlformats.org/drawingml/2006/table">
            <a:tbl>
              <a:tblPr firstRow="1" bandRow="1">
                <a:tableStyleId>{5C22544A-7EE6-4342-B048-85BDC9FD1C3A}</a:tableStyleId>
              </a:tblPr>
              <a:tblGrid>
                <a:gridCol w="3000395"/>
                <a:gridCol w="1071570"/>
                <a:gridCol w="214314"/>
                <a:gridCol w="3187234"/>
                <a:gridCol w="1099046"/>
              </a:tblGrid>
              <a:tr h="282093">
                <a:tc>
                  <a:txBody>
                    <a:bodyPr/>
                    <a:lstStyle/>
                    <a:p>
                      <a:r>
                        <a:rPr lang="pt-BR" sz="1400" dirty="0" smtClean="0"/>
                        <a:t>Cargo</a:t>
                      </a:r>
                      <a:endParaRPr lang="pt-BR" sz="1400" dirty="0"/>
                    </a:p>
                  </a:txBody>
                  <a:tcPr/>
                </a:tc>
                <a:tc>
                  <a:txBody>
                    <a:bodyPr/>
                    <a:lstStyle/>
                    <a:p>
                      <a:pPr algn="ctr"/>
                      <a:r>
                        <a:rPr lang="pt-BR" sz="1400" dirty="0" smtClean="0"/>
                        <a:t>Quantidade</a:t>
                      </a:r>
                      <a:endParaRPr lang="pt-BR" sz="1400" dirty="0"/>
                    </a:p>
                  </a:txBody>
                  <a:tcPr/>
                </a:tc>
                <a:tc>
                  <a:txBody>
                    <a:bodyPr/>
                    <a:lstStyle/>
                    <a:p>
                      <a:endParaRPr lang="pt-BR" sz="1400" dirty="0"/>
                    </a:p>
                  </a:txBody>
                  <a:tcPr/>
                </a:tc>
                <a:tc>
                  <a:txBody>
                    <a:bodyPr/>
                    <a:lstStyle/>
                    <a:p>
                      <a:r>
                        <a:rPr lang="pt-BR" sz="1400" dirty="0" smtClean="0"/>
                        <a:t>Cargo</a:t>
                      </a:r>
                      <a:endParaRPr lang="pt-BR" sz="1400" dirty="0"/>
                    </a:p>
                  </a:txBody>
                  <a:tcPr/>
                </a:tc>
                <a:tc>
                  <a:txBody>
                    <a:bodyPr/>
                    <a:lstStyle/>
                    <a:p>
                      <a:pPr algn="ctr"/>
                      <a:r>
                        <a:rPr lang="pt-BR" sz="1400" dirty="0" smtClean="0"/>
                        <a:t>Quantidade</a:t>
                      </a:r>
                      <a:endParaRPr lang="pt-BR" sz="1400" dirty="0"/>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Administrador ou</a:t>
                      </a:r>
                      <a:r>
                        <a:rPr lang="pt-BR" sz="1400" baseline="0" dirty="0" smtClean="0"/>
                        <a:t> </a:t>
                      </a:r>
                      <a:r>
                        <a:rPr lang="pt-BR" sz="1400" dirty="0" smtClean="0"/>
                        <a:t>Tecnólogo/Área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2</a:t>
                      </a:r>
                    </a:p>
                  </a:txBody>
                  <a:tcPr/>
                </a:tc>
                <a:tc>
                  <a:txBody>
                    <a:bodyPr/>
                    <a:lstStyle/>
                    <a:p>
                      <a:endParaRPr lang="pt-B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Produtor Cultural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r>
              <a:tr h="282093">
                <a:tc>
                  <a:txBody>
                    <a:bodyPr/>
                    <a:lstStyle/>
                    <a:p>
                      <a:r>
                        <a:rPr lang="pt-BR" sz="1400" dirty="0" smtClean="0"/>
                        <a:t>Assistente de Alunos</a:t>
                      </a:r>
                      <a:endParaRPr lang="pt-BR" sz="1400" dirty="0"/>
                    </a:p>
                  </a:txBody>
                  <a:tcPr/>
                </a:tc>
                <a:tc>
                  <a:txBody>
                    <a:bodyPr/>
                    <a:lstStyle/>
                    <a:p>
                      <a:pPr algn="ctr"/>
                      <a:r>
                        <a:rPr lang="pt-BR" sz="1400" dirty="0" smtClean="0"/>
                        <a:t>4</a:t>
                      </a:r>
                      <a:endParaRPr lang="pt-BR" sz="1400" dirty="0"/>
                    </a:p>
                  </a:txBody>
                  <a:tcPr/>
                </a:tc>
                <a:tc>
                  <a:txBody>
                    <a:bodyPr/>
                    <a:lstStyle/>
                    <a:p>
                      <a:endParaRPr lang="pt-B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Psicólogo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r>
              <a:tr h="282093">
                <a:tc>
                  <a:txBody>
                    <a:bodyPr/>
                    <a:lstStyle/>
                    <a:p>
                      <a:r>
                        <a:rPr lang="pt-BR" sz="1400" dirty="0" smtClean="0"/>
                        <a:t>Assistente em Administração</a:t>
                      </a:r>
                      <a:endParaRPr lang="pt-BR" sz="1400" dirty="0"/>
                    </a:p>
                  </a:txBody>
                  <a:tcPr/>
                </a:tc>
                <a:tc>
                  <a:txBody>
                    <a:bodyPr/>
                    <a:lstStyle/>
                    <a:p>
                      <a:pPr algn="ctr"/>
                      <a:r>
                        <a:rPr lang="pt-BR" sz="1400" dirty="0" smtClean="0"/>
                        <a:t>12</a:t>
                      </a:r>
                      <a:endParaRPr lang="pt-BR" sz="1400" dirty="0"/>
                    </a:p>
                  </a:txBody>
                  <a:tcPr/>
                </a:tc>
                <a:tc>
                  <a:txBody>
                    <a:bodyPr/>
                    <a:lstStyle/>
                    <a:p>
                      <a:endParaRPr lang="pt-B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Técnico</a:t>
                      </a:r>
                      <a:r>
                        <a:rPr lang="pt-BR" sz="1400" baseline="0" dirty="0" smtClean="0"/>
                        <a:t> de Laboratório de Informática</a:t>
                      </a:r>
                      <a:endParaRPr lang="pt-BR"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Assistente Social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c>
                  <a:txBody>
                    <a:bodyPr/>
                    <a:lstStyle/>
                    <a:p>
                      <a:endParaRPr lang="pt-B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Técnico</a:t>
                      </a:r>
                      <a:r>
                        <a:rPr lang="pt-BR" sz="1400" baseline="0" dirty="0" smtClean="0"/>
                        <a:t> de Laboratório de Eletrônica</a:t>
                      </a:r>
                      <a:endParaRPr lang="pt-BR" sz="1400" dirty="0" smtClean="0"/>
                    </a:p>
                  </a:txBody>
                  <a:tcPr/>
                </a:tc>
                <a:tc>
                  <a:txBody>
                    <a:bodyPr/>
                    <a:lstStyle/>
                    <a:p>
                      <a:pPr algn="ctr"/>
                      <a:r>
                        <a:rPr lang="pt-BR" sz="1400" dirty="0" smtClean="0"/>
                        <a:t>1</a:t>
                      </a:r>
                      <a:endParaRPr lang="pt-BR" sz="1400" dirty="0"/>
                    </a:p>
                  </a:txBody>
                  <a:tcPr/>
                </a:tc>
              </a:tr>
              <a:tr h="282093">
                <a:tc>
                  <a:txBody>
                    <a:bodyPr/>
                    <a:lstStyle/>
                    <a:p>
                      <a:r>
                        <a:rPr lang="pt-BR" sz="1400" dirty="0" smtClean="0"/>
                        <a:t>Auxiliar de Biblioteca</a:t>
                      </a:r>
                      <a:endParaRPr lang="pt-BR" sz="1400" dirty="0"/>
                    </a:p>
                  </a:txBody>
                  <a:tcPr/>
                </a:tc>
                <a:tc>
                  <a:txBody>
                    <a:bodyPr/>
                    <a:lstStyle/>
                    <a:p>
                      <a:pPr algn="ctr"/>
                      <a:r>
                        <a:rPr lang="pt-BR" sz="1400" dirty="0" smtClean="0"/>
                        <a:t>2</a:t>
                      </a:r>
                      <a:endParaRPr lang="pt-BR" sz="1400" dirty="0"/>
                    </a:p>
                  </a:txBody>
                  <a:tcPr/>
                </a:tc>
                <a:tc>
                  <a:txBody>
                    <a:bodyPr/>
                    <a:lstStyle/>
                    <a:p>
                      <a:endParaRPr lang="pt-B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Técnico em Assuntos</a:t>
                      </a:r>
                      <a:r>
                        <a:rPr lang="pt-BR" sz="1400" baseline="0" dirty="0" smtClean="0"/>
                        <a:t> Educacionais</a:t>
                      </a:r>
                      <a:endParaRPr lang="pt-BR"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4</a:t>
                      </a:r>
                    </a:p>
                  </a:txBody>
                  <a:tcPr/>
                </a:tc>
              </a:tr>
              <a:tr h="282093">
                <a:tc>
                  <a:txBody>
                    <a:bodyPr/>
                    <a:lstStyle/>
                    <a:p>
                      <a:r>
                        <a:rPr lang="pt-BR" sz="1400" dirty="0" smtClean="0"/>
                        <a:t>Auxiliar em Administração</a:t>
                      </a:r>
                      <a:endParaRPr lang="pt-BR" sz="1400" dirty="0"/>
                    </a:p>
                  </a:txBody>
                  <a:tcPr/>
                </a:tc>
                <a:tc>
                  <a:txBody>
                    <a:bodyPr/>
                    <a:lstStyle/>
                    <a:p>
                      <a:pPr algn="ctr"/>
                      <a:r>
                        <a:rPr lang="pt-BR" sz="1400" dirty="0" smtClean="0"/>
                        <a:t>2</a:t>
                      </a:r>
                      <a:endParaRPr lang="pt-BR" sz="1400" dirty="0"/>
                    </a:p>
                  </a:txBody>
                  <a:tcPr/>
                </a:tc>
                <a:tc>
                  <a:txBody>
                    <a:bodyPr/>
                    <a:lstStyle/>
                    <a:p>
                      <a:endParaRPr lang="pt-B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Técnico em Audiovisual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Auditor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Técnico em Secretariado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2</a:t>
                      </a:r>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Bibliotecário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Técnico em TI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2</a:t>
                      </a:r>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Contador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Tecnólogo</a:t>
                      </a:r>
                      <a:r>
                        <a:rPr lang="pt-BR" sz="1400" baseline="0" dirty="0" smtClean="0"/>
                        <a:t> em Análise e Des. de Sistemas</a:t>
                      </a:r>
                      <a:endParaRPr lang="pt-BR"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Jornalista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Tradutor Intérprete em Libras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1</a:t>
                      </a:r>
                    </a:p>
                  </a:txBody>
                  <a:tcPr/>
                </a:tc>
              </a:tr>
              <a:tr h="282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Pedagogo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smtClean="0"/>
                        <a:t>Total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b="1" dirty="0" smtClean="0"/>
                        <a:t>44</a:t>
                      </a:r>
                    </a:p>
                  </a:txBody>
                  <a:tcPr/>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001055"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5" name="Retângulo 4"/>
          <p:cNvSpPr/>
          <p:nvPr/>
        </p:nvSpPr>
        <p:spPr>
          <a:xfrm>
            <a:off x="428625" y="1357313"/>
            <a:ext cx="8286750" cy="3462486"/>
          </a:xfrm>
          <a:prstGeom prst="rect">
            <a:avLst/>
          </a:prstGeom>
        </p:spPr>
        <p:txBody>
          <a:bodyPr wrap="square">
            <a:spAutoFit/>
          </a:bodyPr>
          <a:lstStyle/>
          <a:p>
            <a:pPr marL="531813" lvl="1" indent="-352425" algn="just" fontAlgn="auto">
              <a:spcBef>
                <a:spcPts val="0"/>
              </a:spcBef>
              <a:spcAft>
                <a:spcPts val="0"/>
              </a:spcAft>
              <a:defRPr/>
            </a:pPr>
            <a:r>
              <a:rPr lang="pt-BR" sz="2400" b="1" dirty="0" smtClean="0">
                <a:effectLst>
                  <a:outerShdw blurRad="38100" dist="38100" dir="2700000" algn="tl">
                    <a:srgbClr val="000000">
                      <a:alpha val="43137"/>
                    </a:srgbClr>
                  </a:outerShdw>
                </a:effectLst>
              </a:rPr>
              <a:t>Contratação de Técnico-Administrativos em Educação</a:t>
            </a:r>
          </a:p>
          <a:p>
            <a:pPr marL="719138" lvl="1" indent="-360363" eaLnBrk="0" hangingPunct="0">
              <a:spcBef>
                <a:spcPts val="650"/>
              </a:spcBef>
              <a:buFont typeface="Arial" pitchFamily="34" charset="0"/>
              <a:buChar char="•"/>
              <a:defRPr/>
            </a:pPr>
            <a:r>
              <a:rPr lang="pt-BR" sz="2000" dirty="0" smtClean="0"/>
              <a:t>Conclusões:</a:t>
            </a:r>
          </a:p>
          <a:p>
            <a:pPr marL="1077913" lvl="2" indent="-358775" eaLnBrk="0" hangingPunct="0">
              <a:spcBef>
                <a:spcPts val="650"/>
              </a:spcBef>
              <a:buFont typeface="Arial" pitchFamily="34" charset="0"/>
              <a:buChar char="•"/>
              <a:defRPr/>
            </a:pPr>
            <a:r>
              <a:rPr lang="pt-BR" sz="2000" dirty="0" smtClean="0"/>
              <a:t>Considerando que:</a:t>
            </a:r>
          </a:p>
          <a:p>
            <a:pPr marL="1436688" lvl="3" indent="-358775" eaLnBrk="0" hangingPunct="0">
              <a:spcBef>
                <a:spcPts val="650"/>
              </a:spcBef>
              <a:buFont typeface="Arial" pitchFamily="34" charset="0"/>
              <a:buChar char="•"/>
              <a:defRPr/>
            </a:pPr>
            <a:r>
              <a:rPr lang="pt-BR" sz="2000" dirty="0" smtClean="0"/>
              <a:t>Banco Equivalente de </a:t>
            </a:r>
            <a:r>
              <a:rPr lang="pt-BR" sz="2000" dirty="0" err="1" smtClean="0"/>
              <a:t>TAEs</a:t>
            </a:r>
            <a:r>
              <a:rPr lang="pt-BR" sz="2000" dirty="0" smtClean="0"/>
              <a:t> do Campus = 45</a:t>
            </a:r>
          </a:p>
          <a:p>
            <a:pPr marL="1436688" lvl="3" indent="-358775" eaLnBrk="0" hangingPunct="0">
              <a:spcBef>
                <a:spcPts val="650"/>
              </a:spcBef>
              <a:buFont typeface="Arial" pitchFamily="34" charset="0"/>
              <a:buChar char="•"/>
              <a:defRPr/>
            </a:pPr>
            <a:r>
              <a:rPr lang="pt-BR" sz="2000" dirty="0" smtClean="0"/>
              <a:t>Resta apenas 1 vaga de TAE para alocação.</a:t>
            </a:r>
          </a:p>
          <a:p>
            <a:pPr marL="1077913" lvl="2" indent="-358775" eaLnBrk="0" hangingPunct="0">
              <a:spcBef>
                <a:spcPts val="650"/>
              </a:spcBef>
              <a:buFont typeface="Arial" pitchFamily="34" charset="0"/>
              <a:buChar char="•"/>
              <a:defRPr/>
            </a:pPr>
            <a:r>
              <a:rPr lang="pt-BR" sz="2000" dirty="0" smtClean="0"/>
              <a:t>Constatamos que:</a:t>
            </a:r>
          </a:p>
          <a:p>
            <a:pPr marL="1436688" lvl="3" indent="-358775" eaLnBrk="0" hangingPunct="0">
              <a:spcBef>
                <a:spcPts val="650"/>
              </a:spcBef>
              <a:buFont typeface="Arial" pitchFamily="34" charset="0"/>
              <a:buChar char="•"/>
              <a:defRPr/>
            </a:pPr>
            <a:r>
              <a:rPr lang="pt-BR" sz="2000" dirty="0" smtClean="0"/>
              <a:t>Não há possibilidade de contratação de técnicos para outros eixos tecnológicos, caso propostas de novas cursos necessitem técnicos específicos para atuação no curso.</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8143931"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Apresentação dos Indicadores do Campus</a:t>
            </a:r>
            <a:endParaRPr lang="pt-BR" sz="2800" b="1" kern="0" dirty="0">
              <a:solidFill>
                <a:srgbClr val="000000"/>
              </a:solidFill>
            </a:endParaRPr>
          </a:p>
        </p:txBody>
      </p:sp>
      <p:sp>
        <p:nvSpPr>
          <p:cNvPr id="6" name="Retângulo 5"/>
          <p:cNvSpPr/>
          <p:nvPr/>
        </p:nvSpPr>
        <p:spPr>
          <a:xfrm>
            <a:off x="428625" y="1357313"/>
            <a:ext cx="8286750" cy="2180084"/>
          </a:xfrm>
          <a:prstGeom prst="rect">
            <a:avLst/>
          </a:prstGeom>
        </p:spPr>
        <p:txBody>
          <a:bodyPr wrap="square">
            <a:spAutoFit/>
          </a:bodyPr>
          <a:lstStyle/>
          <a:p>
            <a:pPr marL="531813" lvl="1" indent="-352425" algn="just" fontAlgn="auto">
              <a:spcBef>
                <a:spcPts val="0"/>
              </a:spcBef>
              <a:spcAft>
                <a:spcPts val="0"/>
              </a:spcAft>
              <a:defRPr/>
            </a:pPr>
            <a:r>
              <a:rPr lang="pt-BR" sz="2400" b="1" dirty="0" smtClean="0">
                <a:effectLst>
                  <a:outerShdw blurRad="38100" dist="38100" dir="2700000" algn="tl">
                    <a:srgbClr val="000000">
                      <a:alpha val="43137"/>
                    </a:srgbClr>
                  </a:outerShdw>
                </a:effectLst>
              </a:rPr>
              <a:t>Indicadores dos Cursos</a:t>
            </a:r>
          </a:p>
          <a:p>
            <a:pPr marL="719138" lvl="1" indent="-360363" eaLnBrk="0" hangingPunct="0">
              <a:spcBef>
                <a:spcPts val="650"/>
              </a:spcBef>
              <a:buFont typeface="Arial" pitchFamily="34" charset="0"/>
              <a:buChar char="•"/>
              <a:defRPr/>
            </a:pPr>
            <a:r>
              <a:rPr lang="pt-BR" sz="2000" dirty="0" smtClean="0"/>
              <a:t>Indicadores de Eficiência, Eficácia, Evasão, procura no processo seletivo, retenção escolar, entre outros encontram-se no relatório de avaliação dos cursos publicado no sítio oficial do Campus:</a:t>
            </a:r>
          </a:p>
          <a:p>
            <a:pPr marL="1176338" lvl="2" indent="-360363" eaLnBrk="0" hangingPunct="0">
              <a:spcBef>
                <a:spcPts val="650"/>
              </a:spcBef>
              <a:buFont typeface="Arial" pitchFamily="34" charset="0"/>
              <a:buChar char="•"/>
              <a:defRPr/>
            </a:pPr>
            <a:r>
              <a:rPr lang="pt-BR" sz="2000" dirty="0" smtClean="0">
                <a:hlinkClick r:id="rId2"/>
              </a:rPr>
              <a:t>https://ifrs.edu.br/restinga/institucional/concamp/avaliacao-dos-cursos/</a:t>
            </a:r>
            <a:endParaRPr lang="pt-BR" sz="2000" dirty="0" smtClean="0"/>
          </a:p>
        </p:txBody>
      </p:sp>
      <p:sp>
        <p:nvSpPr>
          <p:cNvPr id="9" name="Retângulo 8"/>
          <p:cNvSpPr/>
          <p:nvPr/>
        </p:nvSpPr>
        <p:spPr>
          <a:xfrm>
            <a:off x="500034" y="3571876"/>
            <a:ext cx="8286750" cy="2449388"/>
          </a:xfrm>
          <a:prstGeom prst="rect">
            <a:avLst/>
          </a:prstGeom>
        </p:spPr>
        <p:txBody>
          <a:bodyPr wrap="square">
            <a:spAutoFit/>
          </a:bodyPr>
          <a:lstStyle/>
          <a:p>
            <a:pPr marL="531813" lvl="1" indent="-352425" algn="just" fontAlgn="auto">
              <a:spcBef>
                <a:spcPts val="0"/>
              </a:spcBef>
              <a:spcAft>
                <a:spcPts val="0"/>
              </a:spcAft>
              <a:defRPr/>
            </a:pPr>
            <a:r>
              <a:rPr lang="pt-BR" sz="2400" b="1" dirty="0" smtClean="0">
                <a:effectLst>
                  <a:outerShdw blurRad="38100" dist="38100" dir="2700000" algn="tl">
                    <a:srgbClr val="000000">
                      <a:alpha val="43137"/>
                    </a:srgbClr>
                  </a:outerShdw>
                </a:effectLst>
              </a:rPr>
              <a:t>Vagas Ofertadas por Ano</a:t>
            </a:r>
          </a:p>
          <a:p>
            <a:pPr marL="719138" lvl="1" indent="-360363" eaLnBrk="0" hangingPunct="0">
              <a:spcBef>
                <a:spcPts val="650"/>
              </a:spcBef>
              <a:buFont typeface="Arial" pitchFamily="34" charset="0"/>
              <a:buChar char="•"/>
              <a:defRPr/>
            </a:pPr>
            <a:r>
              <a:rPr lang="pt-BR" sz="2000" dirty="0" smtClean="0"/>
              <a:t>Técnico: 224 (64 proejas, 96 integrados, 64 </a:t>
            </a:r>
            <a:r>
              <a:rPr lang="pt-BR" sz="2000" dirty="0" err="1" smtClean="0"/>
              <a:t>subsequentes</a:t>
            </a:r>
            <a:r>
              <a:rPr lang="pt-BR" sz="2000" dirty="0" smtClean="0"/>
              <a:t>)</a:t>
            </a:r>
          </a:p>
          <a:p>
            <a:pPr marL="719138" lvl="1" indent="-360363" eaLnBrk="0" hangingPunct="0">
              <a:spcBef>
                <a:spcPts val="650"/>
              </a:spcBef>
              <a:buFont typeface="Arial" pitchFamily="34" charset="0"/>
              <a:buChar char="•"/>
              <a:defRPr/>
            </a:pPr>
            <a:r>
              <a:rPr lang="pt-BR" sz="2000" dirty="0" smtClean="0"/>
              <a:t>Superior: 200 (168 tecnólogos, 32 licenciatura)</a:t>
            </a:r>
          </a:p>
          <a:p>
            <a:pPr marL="719138" lvl="1" indent="-360363" eaLnBrk="0" hangingPunct="0">
              <a:spcBef>
                <a:spcPts val="650"/>
              </a:spcBef>
              <a:buFont typeface="Arial" pitchFamily="34" charset="0"/>
              <a:buChar char="•"/>
              <a:defRPr/>
            </a:pPr>
            <a:r>
              <a:rPr lang="pt-BR" sz="2000" dirty="0" smtClean="0"/>
              <a:t>Estimativa de Matrículas em 2021: </a:t>
            </a:r>
            <a:r>
              <a:rPr lang="pt-BR" sz="2000" b="1" dirty="0" smtClean="0"/>
              <a:t>1304 estudantes</a:t>
            </a:r>
          </a:p>
          <a:p>
            <a:pPr marL="1176338" lvl="2" indent="-360363" eaLnBrk="0" hangingPunct="0">
              <a:spcBef>
                <a:spcPts val="650"/>
              </a:spcBef>
              <a:buFont typeface="Arial" pitchFamily="34" charset="0"/>
              <a:buChar char="•"/>
              <a:defRPr/>
            </a:pPr>
            <a:r>
              <a:rPr lang="pt-BR" sz="2000" dirty="0" smtClean="0"/>
              <a:t>Técnico: 672 (192 proejas, 352 integrados, 128 </a:t>
            </a:r>
            <a:r>
              <a:rPr lang="pt-BR" sz="2000" dirty="0" err="1" smtClean="0"/>
              <a:t>subsequentes</a:t>
            </a:r>
            <a:r>
              <a:rPr lang="pt-BR" sz="2000" dirty="0" smtClean="0"/>
              <a:t>)</a:t>
            </a:r>
          </a:p>
          <a:p>
            <a:pPr marL="1176338" lvl="2" indent="-360363" eaLnBrk="0" hangingPunct="0">
              <a:spcBef>
                <a:spcPts val="650"/>
              </a:spcBef>
              <a:buFont typeface="Arial" pitchFamily="34" charset="0"/>
              <a:buChar char="•"/>
              <a:defRPr/>
            </a:pPr>
            <a:r>
              <a:rPr lang="pt-BR" sz="2000" dirty="0" smtClean="0"/>
              <a:t>Superior: 632 (504 tecnólogos, 128 licenciatura)</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Síntese dos Indicadores</a:t>
            </a:r>
            <a:endParaRPr lang="pt-BR" sz="2800" b="1" kern="0" dirty="0">
              <a:solidFill>
                <a:srgbClr val="000000"/>
              </a:solidFill>
            </a:endParaRPr>
          </a:p>
        </p:txBody>
      </p:sp>
      <p:sp>
        <p:nvSpPr>
          <p:cNvPr id="5" name="Retângulo 4"/>
          <p:cNvSpPr/>
          <p:nvPr/>
        </p:nvSpPr>
        <p:spPr>
          <a:xfrm>
            <a:off x="428625" y="1357313"/>
            <a:ext cx="8286750" cy="4431983"/>
          </a:xfrm>
          <a:prstGeom prst="rect">
            <a:avLst/>
          </a:prstGeom>
        </p:spPr>
        <p:txBody>
          <a:bodyPr>
            <a:spAutoFit/>
          </a:bodyPr>
          <a:lstStyle/>
          <a:p>
            <a:pPr marL="719138" lvl="1" indent="-360363" algn="just" fontAlgn="auto">
              <a:spcBef>
                <a:spcPts val="0"/>
              </a:spcBef>
              <a:spcAft>
                <a:spcPts val="0"/>
              </a:spcAft>
              <a:buFont typeface="Arial" pitchFamily="34" charset="0"/>
              <a:buChar char="•"/>
              <a:defRPr/>
            </a:pPr>
            <a:r>
              <a:rPr lang="pt-BR" sz="2200" b="1" dirty="0" smtClean="0"/>
              <a:t>É possível abrir um novo eixo? </a:t>
            </a:r>
            <a:r>
              <a:rPr lang="pt-BR" sz="2200" b="1" dirty="0" smtClean="0">
                <a:solidFill>
                  <a:srgbClr val="FF0000"/>
                </a:solidFill>
              </a:rPr>
              <a:t>Não.</a:t>
            </a:r>
          </a:p>
          <a:p>
            <a:pPr marL="1077913" lvl="2" indent="-358775" algn="just">
              <a:buFont typeface="Arial" pitchFamily="34" charset="0"/>
              <a:buChar char="•"/>
              <a:defRPr/>
            </a:pPr>
            <a:r>
              <a:rPr lang="pt-BR" sz="2000" dirty="0" smtClean="0"/>
              <a:t>Para abrir novos eixos será necessária expansão na infraestrutura. Não há espaço para criar novos laboratórios/salas específicas. Não há previsão orçamentária para expansão do campus, sem melhoria nos indicadores dos cursos, que estão abaixo das metas estabelecidas pelo Ministério da Educação (vide relatório de avaliação dos cursos).</a:t>
            </a:r>
          </a:p>
          <a:p>
            <a:pPr marL="1077913" lvl="2" indent="-358775" algn="just">
              <a:buFont typeface="Arial" pitchFamily="34" charset="0"/>
              <a:buChar char="•"/>
              <a:defRPr/>
            </a:pPr>
            <a:r>
              <a:rPr lang="pt-BR" sz="2000" dirty="0" smtClean="0"/>
              <a:t>Não há previsão de aumento do quadro de pessoal. Técnicos específicos para novos eixos não podem ser contratados com o quadro atual de 45 </a:t>
            </a:r>
            <a:r>
              <a:rPr lang="pt-BR" sz="2000" dirty="0" err="1" smtClean="0"/>
              <a:t>TAEs</a:t>
            </a:r>
            <a:r>
              <a:rPr lang="pt-BR" sz="2000" dirty="0" smtClean="0"/>
              <a:t>.  No caso dos docentes poderiam ser contratados até 02 docentes, mas a abertura de um novo eixo impossibilita a verticalização de recursos naturais. Da mesma forma que o orçamento, o aumento do quadro de pessoal também leva em consideração os indicadores dos cursos atuais.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Síntese dos Indicadores</a:t>
            </a:r>
            <a:endParaRPr lang="pt-BR" sz="2800" b="1" kern="0" dirty="0">
              <a:solidFill>
                <a:srgbClr val="000000"/>
              </a:solidFill>
            </a:endParaRPr>
          </a:p>
        </p:txBody>
      </p:sp>
      <p:sp>
        <p:nvSpPr>
          <p:cNvPr id="5" name="Retângulo 4"/>
          <p:cNvSpPr/>
          <p:nvPr/>
        </p:nvSpPr>
        <p:spPr>
          <a:xfrm>
            <a:off x="428625" y="1357313"/>
            <a:ext cx="8286750" cy="1969770"/>
          </a:xfrm>
          <a:prstGeom prst="rect">
            <a:avLst/>
          </a:prstGeom>
        </p:spPr>
        <p:txBody>
          <a:bodyPr>
            <a:spAutoFit/>
          </a:bodyPr>
          <a:lstStyle/>
          <a:p>
            <a:pPr marL="719138" lvl="1" indent="-360363" algn="just" fontAlgn="auto">
              <a:spcBef>
                <a:spcPts val="0"/>
              </a:spcBef>
              <a:spcAft>
                <a:spcPts val="0"/>
              </a:spcAft>
              <a:buFont typeface="Arial" pitchFamily="34" charset="0"/>
              <a:buChar char="•"/>
              <a:defRPr/>
            </a:pPr>
            <a:r>
              <a:rPr lang="pt-BR" sz="2200" b="1" dirty="0" smtClean="0"/>
              <a:t>Quais eixos precisam de verticalização? </a:t>
            </a:r>
          </a:p>
          <a:p>
            <a:pPr marL="1077913" lvl="2" indent="-358775" algn="just">
              <a:buFont typeface="Arial" pitchFamily="34" charset="0"/>
              <a:buChar char="•"/>
              <a:defRPr/>
            </a:pPr>
            <a:r>
              <a:rPr lang="pt-BR" sz="2000" b="1" dirty="0" smtClean="0">
                <a:solidFill>
                  <a:srgbClr val="FF0000"/>
                </a:solidFill>
              </a:rPr>
              <a:t>Recursos Naturais: </a:t>
            </a:r>
            <a:r>
              <a:rPr lang="pt-BR" sz="2000" dirty="0" smtClean="0"/>
              <a:t>é o único eixo sem verticalização no Campus (curso técnico e superior);</a:t>
            </a:r>
          </a:p>
          <a:p>
            <a:pPr marL="1077913" lvl="2" indent="-358775" algn="just">
              <a:buFont typeface="Arial" pitchFamily="34" charset="0"/>
              <a:buChar char="•"/>
              <a:defRPr/>
            </a:pPr>
            <a:r>
              <a:rPr lang="pt-BR" sz="2000" dirty="0" smtClean="0"/>
              <a:t>Importante: essa verticalização está prevista no PDI 2014-2018, mas ainda não foi cumprida, pois o curso de </a:t>
            </a:r>
            <a:r>
              <a:rPr lang="pt-BR" sz="2000" dirty="0" err="1" smtClean="0"/>
              <a:t>Agroecologia</a:t>
            </a:r>
            <a:r>
              <a:rPr lang="pt-BR" sz="2000" dirty="0" smtClean="0"/>
              <a:t> ainda não completou seu ciclo de implantação.</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Síntese dos Indicadores</a:t>
            </a:r>
            <a:endParaRPr lang="pt-BR" sz="2800" b="1" kern="0" dirty="0">
              <a:solidFill>
                <a:srgbClr val="000000"/>
              </a:solidFill>
            </a:endParaRPr>
          </a:p>
        </p:txBody>
      </p:sp>
      <p:sp>
        <p:nvSpPr>
          <p:cNvPr id="5" name="Retângulo 4"/>
          <p:cNvSpPr/>
          <p:nvPr/>
        </p:nvSpPr>
        <p:spPr>
          <a:xfrm>
            <a:off x="428625" y="1357313"/>
            <a:ext cx="8286750" cy="3477875"/>
          </a:xfrm>
          <a:prstGeom prst="rect">
            <a:avLst/>
          </a:prstGeom>
        </p:spPr>
        <p:txBody>
          <a:bodyPr>
            <a:spAutoFit/>
          </a:bodyPr>
          <a:lstStyle/>
          <a:p>
            <a:pPr marL="719138" lvl="1" indent="-360363" algn="just" fontAlgn="auto">
              <a:spcBef>
                <a:spcPts val="0"/>
              </a:spcBef>
              <a:spcAft>
                <a:spcPts val="0"/>
              </a:spcAft>
              <a:buFont typeface="Arial" pitchFamily="34" charset="0"/>
              <a:buChar char="•"/>
              <a:defRPr/>
            </a:pPr>
            <a:r>
              <a:rPr lang="pt-BR" sz="2200" b="1" dirty="0" smtClean="0"/>
              <a:t>É viável a abertura de novos cursos nos eixos atuais? </a:t>
            </a:r>
          </a:p>
          <a:p>
            <a:pPr marL="1077913" lvl="2" indent="-358775" algn="just">
              <a:buFont typeface="Arial" pitchFamily="34" charset="0"/>
              <a:buChar char="•"/>
              <a:defRPr/>
            </a:pPr>
            <a:r>
              <a:rPr lang="pt-BR" sz="2200" dirty="0" smtClean="0"/>
              <a:t>Sim para recursos naturais, se usarmos o saldo de professores para esse eixo.</a:t>
            </a:r>
          </a:p>
          <a:p>
            <a:pPr marL="1077913" lvl="2" indent="-358775" algn="just">
              <a:buFont typeface="Arial" pitchFamily="34" charset="0"/>
              <a:buChar char="•"/>
              <a:defRPr/>
            </a:pPr>
            <a:r>
              <a:rPr lang="pt-BR" sz="2200" dirty="0" smtClean="0"/>
              <a:t>Não para os demais eixos. Para os demais podemos propor apenas alterações nos cursos atuais. Ou seja, para abrir um novo curso é necessário extinguir um existente.</a:t>
            </a:r>
          </a:p>
          <a:p>
            <a:pPr marL="1535113" lvl="3" indent="-358775" algn="just">
              <a:buFont typeface="Arial" pitchFamily="34" charset="0"/>
              <a:buChar char="•"/>
              <a:defRPr/>
            </a:pPr>
            <a:r>
              <a:rPr lang="pt-BR" sz="2200" b="1" dirty="0" smtClean="0">
                <a:solidFill>
                  <a:srgbClr val="FF0000"/>
                </a:solidFill>
              </a:rPr>
              <a:t>Importante: </a:t>
            </a:r>
            <a:r>
              <a:rPr lang="pt-BR" sz="2200" dirty="0" smtClean="0"/>
              <a:t>As mudanças devem levar em consideração a permanência da verticalização do eixo, ou seja, manter ao menos um curso técnico e um superior.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Síntese dos Indicadores</a:t>
            </a:r>
            <a:endParaRPr lang="pt-BR" sz="2800" b="1" kern="0" dirty="0">
              <a:solidFill>
                <a:srgbClr val="000000"/>
              </a:solidFill>
            </a:endParaRPr>
          </a:p>
        </p:txBody>
      </p:sp>
      <p:sp>
        <p:nvSpPr>
          <p:cNvPr id="5" name="Retângulo 4"/>
          <p:cNvSpPr/>
          <p:nvPr/>
        </p:nvSpPr>
        <p:spPr>
          <a:xfrm>
            <a:off x="428625" y="1357313"/>
            <a:ext cx="8286750" cy="1969770"/>
          </a:xfrm>
          <a:prstGeom prst="rect">
            <a:avLst/>
          </a:prstGeom>
        </p:spPr>
        <p:txBody>
          <a:bodyPr>
            <a:spAutoFit/>
          </a:bodyPr>
          <a:lstStyle/>
          <a:p>
            <a:pPr marL="719138" lvl="1" indent="-360363" algn="just" fontAlgn="auto">
              <a:spcBef>
                <a:spcPts val="0"/>
              </a:spcBef>
              <a:spcAft>
                <a:spcPts val="0"/>
              </a:spcAft>
              <a:buFont typeface="Arial" pitchFamily="34" charset="0"/>
              <a:buChar char="•"/>
              <a:defRPr/>
            </a:pPr>
            <a:r>
              <a:rPr lang="pt-BR" sz="2200" b="1" dirty="0" smtClean="0"/>
              <a:t>Quais modalidades são mais viáveis para o campus? </a:t>
            </a:r>
          </a:p>
          <a:p>
            <a:pPr marL="1077913" lvl="2" indent="-358775" algn="just">
              <a:buFont typeface="Arial" pitchFamily="34" charset="0"/>
              <a:buChar char="•"/>
              <a:defRPr/>
            </a:pPr>
            <a:r>
              <a:rPr lang="pt-BR" sz="2000" b="1" dirty="0" smtClean="0">
                <a:solidFill>
                  <a:srgbClr val="FF0000"/>
                </a:solidFill>
              </a:rPr>
              <a:t>1º) Tecnólogo: </a:t>
            </a:r>
            <a:r>
              <a:rPr lang="pt-BR" sz="2000" dirty="0" smtClean="0"/>
              <a:t>para  o eixo de recursos naturais fazendo a verticalização do curso de </a:t>
            </a:r>
            <a:r>
              <a:rPr lang="pt-BR" sz="2000" dirty="0" err="1" smtClean="0"/>
              <a:t>Agroecologia</a:t>
            </a:r>
            <a:r>
              <a:rPr lang="pt-BR" sz="2000" dirty="0" smtClean="0"/>
              <a:t>;</a:t>
            </a:r>
          </a:p>
          <a:p>
            <a:pPr marL="1077913" lvl="2" indent="-358775" algn="just">
              <a:buFont typeface="Arial" pitchFamily="34" charset="0"/>
              <a:buChar char="•"/>
              <a:defRPr/>
            </a:pPr>
            <a:r>
              <a:rPr lang="pt-BR" sz="2000" b="1" dirty="0" smtClean="0">
                <a:solidFill>
                  <a:srgbClr val="FF0000"/>
                </a:solidFill>
              </a:rPr>
              <a:t>2º) </a:t>
            </a:r>
            <a:r>
              <a:rPr lang="pt-BR" sz="2000" b="1" dirty="0" err="1" smtClean="0">
                <a:solidFill>
                  <a:srgbClr val="FF0000"/>
                </a:solidFill>
              </a:rPr>
              <a:t>Pós-graduação</a:t>
            </a:r>
            <a:r>
              <a:rPr lang="pt-BR" sz="2000" b="1" dirty="0" smtClean="0">
                <a:solidFill>
                  <a:srgbClr val="FF0000"/>
                </a:solidFill>
              </a:rPr>
              <a:t>:</a:t>
            </a:r>
            <a:r>
              <a:rPr lang="pt-BR" sz="2000" dirty="0" smtClean="0"/>
              <a:t> para os demais eixos dando </a:t>
            </a:r>
            <a:r>
              <a:rPr lang="pt-BR" sz="2000" dirty="0" err="1" smtClean="0"/>
              <a:t>sequência</a:t>
            </a:r>
            <a:r>
              <a:rPr lang="pt-BR" sz="2000" dirty="0" smtClean="0"/>
              <a:t> na verticalização e aproveitando a </a:t>
            </a:r>
            <a:r>
              <a:rPr lang="pt-BR" sz="2000" dirty="0" err="1" smtClean="0"/>
              <a:t>infraestrutura</a:t>
            </a:r>
            <a:r>
              <a:rPr lang="pt-BR" sz="2000" dirty="0" smtClean="0"/>
              <a:t> e quadro de pessoal já existente;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4" y="692150"/>
            <a:ext cx="7858179"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Cenário Sugerido pela Direção para o PDI</a:t>
            </a:r>
            <a:endParaRPr lang="pt-BR" sz="2800" b="1" kern="0" dirty="0">
              <a:solidFill>
                <a:srgbClr val="000000"/>
              </a:solidFill>
            </a:endParaRPr>
          </a:p>
        </p:txBody>
      </p:sp>
      <p:sp>
        <p:nvSpPr>
          <p:cNvPr id="5" name="Retângulo 4"/>
          <p:cNvSpPr/>
          <p:nvPr/>
        </p:nvSpPr>
        <p:spPr>
          <a:xfrm>
            <a:off x="142902" y="1357313"/>
            <a:ext cx="9001098" cy="1769715"/>
          </a:xfrm>
          <a:prstGeom prst="rect">
            <a:avLst/>
          </a:prstGeom>
        </p:spPr>
        <p:txBody>
          <a:bodyPr wrap="square">
            <a:spAutoFit/>
          </a:bodyPr>
          <a:lstStyle/>
          <a:p>
            <a:pPr marL="719138" lvl="1" indent="-360363" algn="just" fontAlgn="auto">
              <a:spcBef>
                <a:spcPts val="0"/>
              </a:spcBef>
              <a:spcAft>
                <a:spcPts val="0"/>
              </a:spcAft>
              <a:defRPr/>
            </a:pPr>
            <a:r>
              <a:rPr lang="pt-BR" sz="2400" b="1" dirty="0" smtClean="0">
                <a:effectLst>
                  <a:outerShdw blurRad="38100" dist="38100" dir="2700000" algn="tl">
                    <a:srgbClr val="000000">
                      <a:alpha val="43137"/>
                    </a:srgbClr>
                  </a:outerShdw>
                </a:effectLst>
                <a:latin typeface="+mn-lt"/>
              </a:rPr>
              <a:t>Cenário Único</a:t>
            </a:r>
            <a:endParaRPr lang="pt-BR" sz="2400" b="1" dirty="0" smtClean="0">
              <a:effectLst>
                <a:outerShdw blurRad="38100" dist="38100" dir="2700000" algn="tl">
                  <a:srgbClr val="000000">
                    <a:alpha val="43137"/>
                  </a:srgbClr>
                </a:outerShdw>
              </a:effectLst>
            </a:endParaRPr>
          </a:p>
          <a:p>
            <a:pPr marL="1077913" lvl="1" indent="-358775" algn="just">
              <a:buFont typeface="Arial" pitchFamily="34" charset="0"/>
              <a:buChar char="•"/>
              <a:defRPr/>
            </a:pPr>
            <a:r>
              <a:rPr lang="pt-BR" sz="1700" dirty="0" smtClean="0"/>
              <a:t>Manter a oferta dos cursos atuais (tabela abaixo).</a:t>
            </a:r>
          </a:p>
          <a:p>
            <a:pPr marL="1077913" lvl="1" indent="-358775" algn="just">
              <a:buFont typeface="Arial" pitchFamily="34" charset="0"/>
              <a:buChar char="•"/>
              <a:defRPr/>
            </a:pPr>
            <a:r>
              <a:rPr lang="pt-BR" sz="1700" dirty="0" smtClean="0"/>
              <a:t>Implantar um curso superior em recursos naturais (sem indicação de nome no PDI).</a:t>
            </a:r>
          </a:p>
          <a:p>
            <a:pPr marL="1077913" lvl="1" indent="-358775" algn="just" fontAlgn="auto">
              <a:spcBef>
                <a:spcPts val="0"/>
              </a:spcBef>
              <a:spcAft>
                <a:spcPts val="0"/>
              </a:spcAft>
              <a:buFont typeface="Arial" pitchFamily="34" charset="0"/>
              <a:buChar char="•"/>
              <a:defRPr/>
            </a:pPr>
            <a:r>
              <a:rPr lang="pt-BR" sz="1700" dirty="0" smtClean="0"/>
              <a:t>Abrir ao menos duas pós-graduações (sem indicação de nomes ou áreas no PDI):</a:t>
            </a:r>
          </a:p>
          <a:p>
            <a:pPr marL="1535113" lvl="2" indent="-358775" algn="just">
              <a:buFont typeface="Arial" pitchFamily="34" charset="0"/>
              <a:buChar char="•"/>
              <a:defRPr/>
            </a:pPr>
            <a:r>
              <a:rPr lang="pt-BR" sz="1700" dirty="0" smtClean="0"/>
              <a:t>01 </a:t>
            </a:r>
            <a:r>
              <a:rPr lang="pt-BR" sz="1700" dirty="0" err="1" smtClean="0"/>
              <a:t>Latu</a:t>
            </a:r>
            <a:r>
              <a:rPr lang="pt-BR" sz="1700" dirty="0" smtClean="0"/>
              <a:t> </a:t>
            </a:r>
            <a:r>
              <a:rPr lang="pt-BR" sz="1700" dirty="0" err="1" smtClean="0"/>
              <a:t>Sensu</a:t>
            </a:r>
            <a:endParaRPr lang="pt-BR" sz="1700" dirty="0" smtClean="0"/>
          </a:p>
          <a:p>
            <a:pPr marL="1535113" lvl="2" indent="-358775" algn="just">
              <a:buFont typeface="Arial" pitchFamily="34" charset="0"/>
              <a:buChar char="•"/>
              <a:defRPr/>
            </a:pPr>
            <a:r>
              <a:rPr lang="pt-BR" sz="1700" dirty="0" smtClean="0"/>
              <a:t>01 </a:t>
            </a:r>
            <a:r>
              <a:rPr lang="pt-BR" sz="1700" dirty="0" err="1" smtClean="0"/>
              <a:t>Stricto</a:t>
            </a:r>
            <a:r>
              <a:rPr lang="pt-BR" sz="1700" dirty="0" smtClean="0"/>
              <a:t> </a:t>
            </a:r>
            <a:r>
              <a:rPr lang="pt-BR" sz="1700" dirty="0" err="1" smtClean="0"/>
              <a:t>Sensu</a:t>
            </a:r>
            <a:endParaRPr lang="pt-BR" sz="1700" dirty="0" smtClean="0"/>
          </a:p>
        </p:txBody>
      </p:sp>
      <p:graphicFrame>
        <p:nvGraphicFramePr>
          <p:cNvPr id="4" name="Tabela 3"/>
          <p:cNvGraphicFramePr>
            <a:graphicFrameLocks noGrp="1"/>
          </p:cNvGraphicFramePr>
          <p:nvPr/>
        </p:nvGraphicFramePr>
        <p:xfrm>
          <a:off x="2714612" y="3178514"/>
          <a:ext cx="6000792" cy="3322320"/>
        </p:xfrm>
        <a:graphic>
          <a:graphicData uri="http://schemas.openxmlformats.org/drawingml/2006/table">
            <a:tbl>
              <a:tblPr firstRow="1" bandRow="1">
                <a:tableStyleId>{5C22544A-7EE6-4342-B048-85BDC9FD1C3A}</a:tableStyleId>
              </a:tblPr>
              <a:tblGrid>
                <a:gridCol w="2281292"/>
                <a:gridCol w="1239833"/>
                <a:gridCol w="1190239"/>
                <a:gridCol w="1289428"/>
              </a:tblGrid>
              <a:tr h="155671">
                <a:tc>
                  <a:txBody>
                    <a:bodyPr/>
                    <a:lstStyle/>
                    <a:p>
                      <a:pPr algn="ctr"/>
                      <a:r>
                        <a:rPr lang="pt-BR" sz="1000" dirty="0" smtClean="0"/>
                        <a:t>Curso</a:t>
                      </a:r>
                      <a:endParaRPr lang="pt-BR" sz="1000" dirty="0"/>
                    </a:p>
                  </a:txBody>
                  <a:tcPr/>
                </a:tc>
                <a:tc>
                  <a:txBody>
                    <a:bodyPr/>
                    <a:lstStyle/>
                    <a:p>
                      <a:pPr algn="ctr"/>
                      <a:r>
                        <a:rPr lang="pt-BR" sz="1000" dirty="0" smtClean="0"/>
                        <a:t>Turno</a:t>
                      </a:r>
                      <a:endParaRPr lang="pt-BR" sz="1000" dirty="0"/>
                    </a:p>
                  </a:txBody>
                  <a:tcPr/>
                </a:tc>
                <a:tc>
                  <a:txBody>
                    <a:bodyPr/>
                    <a:lstStyle/>
                    <a:p>
                      <a:pPr algn="ctr"/>
                      <a:r>
                        <a:rPr lang="pt-BR" sz="1000" dirty="0" smtClean="0"/>
                        <a:t>Periodicidade</a:t>
                      </a:r>
                      <a:endParaRPr lang="pt-BR" sz="1000" dirty="0"/>
                    </a:p>
                  </a:txBody>
                  <a:tcPr/>
                </a:tc>
                <a:tc>
                  <a:txBody>
                    <a:bodyPr/>
                    <a:lstStyle/>
                    <a:p>
                      <a:pPr algn="ctr"/>
                      <a:r>
                        <a:rPr lang="pt-BR" sz="1000" dirty="0" smtClean="0"/>
                        <a:t>Períodos Letivos</a:t>
                      </a:r>
                      <a:endParaRPr lang="pt-BR" sz="1000" dirty="0"/>
                    </a:p>
                  </a:txBody>
                  <a:tcPr/>
                </a:tc>
              </a:tr>
              <a:tr h="155671">
                <a:tc>
                  <a:txBody>
                    <a:bodyPr/>
                    <a:lstStyle/>
                    <a:p>
                      <a:r>
                        <a:rPr lang="pt-BR" sz="1000" dirty="0" smtClean="0"/>
                        <a:t>Proeja em </a:t>
                      </a:r>
                      <a:r>
                        <a:rPr lang="pt-BR" sz="1000" dirty="0" err="1" smtClean="0"/>
                        <a:t>Agroecologia</a:t>
                      </a:r>
                      <a:endParaRPr lang="pt-BR" sz="1000" dirty="0"/>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6 semestres</a:t>
                      </a:r>
                      <a:endParaRPr lang="pt-BR" sz="1000" dirty="0"/>
                    </a:p>
                  </a:txBody>
                  <a:tcPr/>
                </a:tc>
              </a:tr>
              <a:tr h="155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smtClean="0"/>
                        <a:t>Proeja em Comércio</a:t>
                      </a:r>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6 semestres</a:t>
                      </a:r>
                      <a:endParaRPr lang="pt-BR" sz="1000" dirty="0"/>
                    </a:p>
                  </a:txBody>
                  <a:tcPr/>
                </a:tc>
              </a:tr>
              <a:tr h="155671">
                <a:tc>
                  <a:txBody>
                    <a:bodyPr/>
                    <a:lstStyle/>
                    <a:p>
                      <a:r>
                        <a:rPr lang="pt-BR" sz="1000" dirty="0" smtClean="0"/>
                        <a:t>Integrado Eletrônica</a:t>
                      </a:r>
                      <a:endParaRPr lang="pt-BR" sz="1000" dirty="0"/>
                    </a:p>
                  </a:txBody>
                  <a:tcPr/>
                </a:tc>
                <a:tc>
                  <a:txBody>
                    <a:bodyPr/>
                    <a:lstStyle/>
                    <a:p>
                      <a:pPr algn="ctr"/>
                      <a:r>
                        <a:rPr lang="pt-BR" sz="1000" dirty="0" smtClean="0"/>
                        <a:t>Manhã/Tarde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4 anos</a:t>
                      </a:r>
                      <a:endParaRPr lang="pt-BR" sz="1000" dirty="0"/>
                    </a:p>
                  </a:txBody>
                  <a:tcPr/>
                </a:tc>
              </a:tr>
              <a:tr h="155671">
                <a:tc>
                  <a:txBody>
                    <a:bodyPr/>
                    <a:lstStyle/>
                    <a:p>
                      <a:r>
                        <a:rPr lang="pt-BR" sz="1000" dirty="0" smtClean="0"/>
                        <a:t>Integrado Informática</a:t>
                      </a:r>
                      <a:endParaRPr lang="pt-BR" sz="1000" dirty="0"/>
                    </a:p>
                  </a:txBody>
                  <a:tcPr/>
                </a:tc>
                <a:tc>
                  <a:txBody>
                    <a:bodyPr/>
                    <a:lstStyle/>
                    <a:p>
                      <a:pPr algn="ctr"/>
                      <a:r>
                        <a:rPr lang="pt-BR" sz="1000" dirty="0" smtClean="0"/>
                        <a:t>Manhã/Tarde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4 anos</a:t>
                      </a:r>
                      <a:endParaRPr lang="pt-BR" sz="1000" dirty="0"/>
                    </a:p>
                  </a:txBody>
                  <a:tcPr/>
                </a:tc>
              </a:tr>
              <a:tr h="155671">
                <a:tc>
                  <a:txBody>
                    <a:bodyPr/>
                    <a:lstStyle/>
                    <a:p>
                      <a:r>
                        <a:rPr lang="pt-BR" sz="1000" dirty="0" smtClean="0"/>
                        <a:t>Integrado Lazer</a:t>
                      </a:r>
                      <a:endParaRPr lang="pt-BR" sz="1000" dirty="0"/>
                    </a:p>
                  </a:txBody>
                  <a:tcPr/>
                </a:tc>
                <a:tc>
                  <a:txBody>
                    <a:bodyPr/>
                    <a:lstStyle/>
                    <a:p>
                      <a:pPr algn="ctr"/>
                      <a:r>
                        <a:rPr lang="pt-BR" sz="1000" dirty="0" smtClean="0"/>
                        <a:t>Manhã/Tarde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3 anos</a:t>
                      </a:r>
                      <a:endParaRPr lang="pt-BR" sz="1000" dirty="0"/>
                    </a:p>
                  </a:txBody>
                  <a:tcPr/>
                </a:tc>
              </a:tr>
              <a:tr h="155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err="1" smtClean="0"/>
                        <a:t>Subsequente</a:t>
                      </a:r>
                      <a:r>
                        <a:rPr lang="pt-BR" sz="1000" dirty="0" smtClean="0"/>
                        <a:t> Redes de Computadores</a:t>
                      </a:r>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3 semestres</a:t>
                      </a:r>
                      <a:endParaRPr lang="pt-BR" sz="1000" dirty="0"/>
                    </a:p>
                  </a:txBody>
                  <a:tcPr/>
                </a:tc>
              </a:tr>
              <a:tr h="243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err="1" smtClean="0"/>
                        <a:t>Subsequente</a:t>
                      </a:r>
                      <a:r>
                        <a:rPr lang="pt-BR" sz="1000" dirty="0" smtClean="0"/>
                        <a:t> Turismo</a:t>
                      </a:r>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3 semestres</a:t>
                      </a:r>
                      <a:endParaRPr lang="pt-BR" sz="1000" dirty="0"/>
                    </a:p>
                  </a:txBody>
                  <a:tcPr/>
                </a:tc>
              </a:tr>
              <a:tr h="243102">
                <a:tc>
                  <a:txBody>
                    <a:bodyPr/>
                    <a:lstStyle/>
                    <a:p>
                      <a:r>
                        <a:rPr lang="pt-BR" sz="1000" dirty="0" smtClean="0"/>
                        <a:t>Licenciatura em Letras</a:t>
                      </a:r>
                      <a:endParaRPr lang="pt-BR" sz="1000" dirty="0"/>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8 semestres</a:t>
                      </a:r>
                      <a:endParaRPr lang="pt-BR" sz="1000" dirty="0"/>
                    </a:p>
                  </a:txBody>
                  <a:tcPr/>
                </a:tc>
              </a:tr>
              <a:tr h="243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smtClean="0"/>
                        <a:t>Tecnólogo Análise</a:t>
                      </a:r>
                      <a:r>
                        <a:rPr lang="pt-BR" sz="1000" baseline="0" dirty="0" smtClean="0"/>
                        <a:t> e Desenvolvimento de Sistemas</a:t>
                      </a:r>
                      <a:endParaRPr lang="pt-BR" sz="1000" dirty="0" smtClean="0"/>
                    </a:p>
                  </a:txBody>
                  <a:tcPr/>
                </a:tc>
                <a:tc>
                  <a:txBody>
                    <a:bodyPr/>
                    <a:lstStyle/>
                    <a:p>
                      <a:pPr algn="ctr"/>
                      <a:r>
                        <a:rPr lang="pt-BR" sz="1000" dirty="0" smtClean="0"/>
                        <a:t>Manhã/Noite</a:t>
                      </a:r>
                      <a:endParaRPr lang="pt-BR" sz="1000" dirty="0"/>
                    </a:p>
                  </a:txBody>
                  <a:tcPr/>
                </a:tc>
                <a:tc>
                  <a:txBody>
                    <a:bodyPr/>
                    <a:lstStyle/>
                    <a:p>
                      <a:pPr algn="ctr"/>
                      <a:r>
                        <a:rPr lang="pt-BR" sz="1000" dirty="0" smtClean="0"/>
                        <a:t>Semestral</a:t>
                      </a:r>
                      <a:endParaRPr lang="pt-BR" sz="1000" dirty="0"/>
                    </a:p>
                  </a:txBody>
                  <a:tcPr/>
                </a:tc>
                <a:tc>
                  <a:txBody>
                    <a:bodyPr/>
                    <a:lstStyle/>
                    <a:p>
                      <a:pPr algn="ctr"/>
                      <a:r>
                        <a:rPr lang="pt-BR" sz="1000" dirty="0" smtClean="0"/>
                        <a:t>6 semestres</a:t>
                      </a:r>
                      <a:endParaRPr lang="pt-BR" sz="1000" dirty="0"/>
                    </a:p>
                  </a:txBody>
                  <a:tcPr/>
                </a:tc>
              </a:tr>
              <a:tr h="155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smtClean="0"/>
                        <a:t>Tecnólogo</a:t>
                      </a:r>
                      <a:r>
                        <a:rPr lang="pt-BR" sz="1000" baseline="0" dirty="0" smtClean="0"/>
                        <a:t> Eletrônica Industrial</a:t>
                      </a:r>
                      <a:endParaRPr lang="pt-BR" sz="1000" dirty="0" smtClean="0"/>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7 semestres</a:t>
                      </a:r>
                      <a:endParaRPr lang="pt-BR" sz="1000" dirty="0"/>
                    </a:p>
                  </a:txBody>
                  <a:tcPr/>
                </a:tc>
              </a:tr>
              <a:tr h="155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smtClean="0"/>
                        <a:t>Tecnólogo Gestão Desportiva</a:t>
                      </a:r>
                    </a:p>
                  </a:txBody>
                  <a:tcPr/>
                </a:tc>
                <a:tc>
                  <a:txBody>
                    <a:bodyPr/>
                    <a:lstStyle/>
                    <a:p>
                      <a:pPr algn="ctr"/>
                      <a:r>
                        <a:rPr lang="pt-BR" sz="1000" dirty="0" smtClean="0"/>
                        <a:t>Manhã</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6 semestres</a:t>
                      </a:r>
                      <a:endParaRPr lang="pt-BR" sz="1000" dirty="0"/>
                    </a:p>
                  </a:txBody>
                  <a:tcPr/>
                </a:tc>
              </a:tr>
              <a:tr h="155671">
                <a:tc>
                  <a:txBody>
                    <a:bodyPr/>
                    <a:lstStyle/>
                    <a:p>
                      <a:r>
                        <a:rPr lang="pt-BR" sz="1000" dirty="0" smtClean="0"/>
                        <a:t>Tecnólogo em Processos</a:t>
                      </a:r>
                      <a:r>
                        <a:rPr lang="pt-BR" sz="1000" baseline="0" dirty="0" smtClean="0"/>
                        <a:t> Gerenciais</a:t>
                      </a:r>
                      <a:endParaRPr lang="pt-BR" sz="1000" dirty="0"/>
                    </a:p>
                  </a:txBody>
                  <a:tcPr/>
                </a:tc>
                <a:tc>
                  <a:txBody>
                    <a:bodyPr/>
                    <a:lstStyle/>
                    <a:p>
                      <a:pPr algn="ctr"/>
                      <a:r>
                        <a:rPr lang="pt-BR" sz="1000" dirty="0" smtClean="0"/>
                        <a:t>Noite</a:t>
                      </a:r>
                      <a:endParaRPr lang="pt-BR" sz="1000" dirty="0"/>
                    </a:p>
                  </a:txBody>
                  <a:tcPr/>
                </a:tc>
                <a:tc>
                  <a:txBody>
                    <a:bodyPr/>
                    <a:lstStyle/>
                    <a:p>
                      <a:pPr algn="ctr"/>
                      <a:r>
                        <a:rPr lang="pt-BR" sz="1000" dirty="0" smtClean="0"/>
                        <a:t>Anual</a:t>
                      </a:r>
                      <a:endParaRPr lang="pt-BR" sz="1000" dirty="0"/>
                    </a:p>
                  </a:txBody>
                  <a:tcPr/>
                </a:tc>
                <a:tc>
                  <a:txBody>
                    <a:bodyPr/>
                    <a:lstStyle/>
                    <a:p>
                      <a:pPr algn="ctr"/>
                      <a:r>
                        <a:rPr lang="pt-BR" sz="1000" dirty="0" smtClean="0"/>
                        <a:t>6 semestres</a:t>
                      </a:r>
                      <a:endParaRPr lang="pt-BR" sz="1000" dirty="0"/>
                    </a:p>
                  </a:txBody>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Próximas Etapas do Planejamento</a:t>
            </a:r>
            <a:endParaRPr lang="pt-BR" sz="2800" b="1" kern="0" dirty="0">
              <a:solidFill>
                <a:srgbClr val="000000"/>
              </a:solidFill>
            </a:endParaRPr>
          </a:p>
        </p:txBody>
      </p:sp>
      <p:sp>
        <p:nvSpPr>
          <p:cNvPr id="5" name="Retângulo 4"/>
          <p:cNvSpPr/>
          <p:nvPr/>
        </p:nvSpPr>
        <p:spPr>
          <a:xfrm>
            <a:off x="428625" y="1357313"/>
            <a:ext cx="7743775" cy="4154984"/>
          </a:xfrm>
          <a:prstGeom prst="rect">
            <a:avLst/>
          </a:prstGeom>
        </p:spPr>
        <p:txBody>
          <a:bodyPr wrap="square">
            <a:spAutoFit/>
          </a:bodyPr>
          <a:lstStyle/>
          <a:p>
            <a:pPr marL="719138" lvl="1" indent="-360363" algn="just" fontAlgn="auto">
              <a:spcBef>
                <a:spcPts val="0"/>
              </a:spcBef>
              <a:spcAft>
                <a:spcPts val="0"/>
              </a:spcAft>
              <a:buFont typeface="Arial" pitchFamily="34" charset="0"/>
              <a:buChar char="•"/>
              <a:defRPr/>
            </a:pPr>
            <a:r>
              <a:rPr lang="pt-BR" sz="2200" dirty="0" smtClean="0"/>
              <a:t>Entrega de propostas de alteração do cenário propostos: </a:t>
            </a:r>
            <a:r>
              <a:rPr lang="pt-BR" sz="2200" dirty="0" smtClean="0"/>
              <a:t>17 </a:t>
            </a:r>
            <a:r>
              <a:rPr lang="pt-BR" sz="2200" dirty="0" smtClean="0"/>
              <a:t>de outubro. (conforme formulário em anexo)</a:t>
            </a:r>
          </a:p>
          <a:p>
            <a:pPr marL="989013" lvl="2" algn="just">
              <a:buFont typeface="Arial" pitchFamily="34" charset="0"/>
              <a:buChar char="•"/>
              <a:defRPr/>
            </a:pPr>
            <a:endParaRPr lang="pt-BR" sz="2200" dirty="0" smtClean="0"/>
          </a:p>
          <a:p>
            <a:pPr marL="719138" lvl="1" indent="-360363" algn="just" fontAlgn="auto">
              <a:spcBef>
                <a:spcPts val="0"/>
              </a:spcBef>
              <a:spcAft>
                <a:spcPts val="0"/>
              </a:spcAft>
              <a:buFont typeface="Arial" pitchFamily="34" charset="0"/>
              <a:buChar char="•"/>
              <a:defRPr/>
            </a:pPr>
            <a:r>
              <a:rPr lang="pt-BR" sz="2200" dirty="0" smtClean="0"/>
              <a:t>Emissão de pareceres </a:t>
            </a:r>
            <a:r>
              <a:rPr lang="pt-BR" sz="2200" dirty="0" smtClean="0"/>
              <a:t>do Desenvolvimento Institucional nos </a:t>
            </a:r>
            <a:r>
              <a:rPr lang="pt-BR" sz="2200" dirty="0" smtClean="0"/>
              <a:t>cenários propostos pela comunidade: </a:t>
            </a:r>
            <a:r>
              <a:rPr lang="pt-BR" sz="2200" dirty="0" smtClean="0"/>
              <a:t>18 e 19 </a:t>
            </a:r>
            <a:r>
              <a:rPr lang="pt-BR" sz="2200" dirty="0" smtClean="0"/>
              <a:t>de outubro. </a:t>
            </a:r>
          </a:p>
          <a:p>
            <a:pPr marL="719138" lvl="1" indent="-360363" algn="just" fontAlgn="auto">
              <a:spcBef>
                <a:spcPts val="0"/>
              </a:spcBef>
              <a:spcAft>
                <a:spcPts val="0"/>
              </a:spcAft>
              <a:buFont typeface="Arial" pitchFamily="34" charset="0"/>
              <a:buChar char="•"/>
              <a:defRPr/>
            </a:pPr>
            <a:endParaRPr lang="pt-BR" sz="2200" dirty="0" smtClean="0"/>
          </a:p>
          <a:p>
            <a:pPr marL="719138" lvl="1" indent="-360363" algn="just" fontAlgn="auto">
              <a:spcBef>
                <a:spcPts val="0"/>
              </a:spcBef>
              <a:spcAft>
                <a:spcPts val="0"/>
              </a:spcAft>
              <a:buFont typeface="Arial" pitchFamily="34" charset="0"/>
              <a:buChar char="•"/>
              <a:defRPr/>
            </a:pPr>
            <a:r>
              <a:rPr lang="pt-BR" sz="2200" dirty="0" smtClean="0"/>
              <a:t>Convocação de Reunião do Conselho de Campus com todos os cenários propostos: </a:t>
            </a:r>
            <a:r>
              <a:rPr lang="pt-BR" sz="2200" dirty="0" smtClean="0"/>
              <a:t>19 </a:t>
            </a:r>
            <a:r>
              <a:rPr lang="pt-BR" sz="2200" dirty="0" smtClean="0"/>
              <a:t>de outubro.</a:t>
            </a:r>
          </a:p>
          <a:p>
            <a:pPr marL="719138" lvl="1" indent="-360363" algn="just" fontAlgn="auto">
              <a:spcBef>
                <a:spcPts val="0"/>
              </a:spcBef>
              <a:spcAft>
                <a:spcPts val="0"/>
              </a:spcAft>
              <a:buFont typeface="Arial" pitchFamily="34" charset="0"/>
              <a:buChar char="•"/>
              <a:defRPr/>
            </a:pPr>
            <a:endParaRPr lang="pt-BR" sz="2200" dirty="0" smtClean="0"/>
          </a:p>
          <a:p>
            <a:pPr marL="719138" lvl="1" indent="-360363" algn="just" fontAlgn="auto">
              <a:spcBef>
                <a:spcPts val="0"/>
              </a:spcBef>
              <a:spcAft>
                <a:spcPts val="0"/>
              </a:spcAft>
              <a:buFont typeface="Arial" pitchFamily="34" charset="0"/>
              <a:buChar char="•"/>
              <a:defRPr/>
            </a:pPr>
            <a:r>
              <a:rPr lang="pt-BR" sz="2200" dirty="0" smtClean="0"/>
              <a:t>Reunião do Conselho de Campus para definição do cenário: </a:t>
            </a:r>
            <a:r>
              <a:rPr lang="pt-BR" sz="2200" dirty="0" smtClean="0"/>
              <a:t>25 </a:t>
            </a:r>
            <a:r>
              <a:rPr lang="pt-BR" sz="2200" smtClean="0"/>
              <a:t>de </a:t>
            </a:r>
            <a:r>
              <a:rPr lang="pt-BR" sz="2200" smtClean="0"/>
              <a:t>outubro.</a:t>
            </a:r>
            <a:endParaRPr lang="pt-BR" sz="22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Bom trabalho!!!</a:t>
            </a:r>
            <a:endParaRPr lang="pt-BR" dirty="0"/>
          </a:p>
        </p:txBody>
      </p:sp>
      <p:sp>
        <p:nvSpPr>
          <p:cNvPr id="3" name="Subtítulo 2"/>
          <p:cNvSpPr>
            <a:spLocks noGrp="1"/>
          </p:cNvSpPr>
          <p:nvPr>
            <p:ph type="subTitle" idx="1"/>
          </p:nvPr>
        </p:nvSpPr>
        <p:spPr/>
        <p:txBody>
          <a:bodyPr/>
          <a:lstStyle/>
          <a:p>
            <a:endParaRPr lang="pt-BR" dirty="0" smtClean="0"/>
          </a:p>
          <a:p>
            <a:endParaRPr lang="pt-BR" dirty="0" smtClean="0"/>
          </a:p>
          <a:p>
            <a:r>
              <a:rPr lang="pt-BR" dirty="0" smtClean="0"/>
              <a:t>Porto Alegre, agosto de 2018.</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523220"/>
          </a:xfrm>
          <a:prstGeom prst="rect">
            <a:avLst/>
          </a:prstGeom>
          <a:noFill/>
          <a:ln w="9525">
            <a:noFill/>
            <a:miter lim="800000"/>
            <a:headEnd/>
            <a:tailEnd/>
          </a:ln>
        </p:spPr>
        <p:txBody>
          <a:bodyPr wrap="square">
            <a:spAutoFit/>
          </a:bodyPr>
          <a:lstStyle/>
          <a:p>
            <a:r>
              <a:rPr lang="pt-BR" sz="2800" b="1" kern="0" dirty="0" smtClean="0">
                <a:solidFill>
                  <a:srgbClr val="000000"/>
                </a:solidFill>
              </a:rPr>
              <a:t>O que é o PDI?</a:t>
            </a:r>
          </a:p>
        </p:txBody>
      </p:sp>
      <p:sp>
        <p:nvSpPr>
          <p:cNvPr id="4" name="Rectangle 3"/>
          <p:cNvSpPr txBox="1">
            <a:spLocks noChangeAspect="1" noChangeArrowheads="1"/>
          </p:cNvSpPr>
          <p:nvPr/>
        </p:nvSpPr>
        <p:spPr bwMode="auto">
          <a:xfrm>
            <a:off x="323850" y="1646246"/>
            <a:ext cx="8496300" cy="4159018"/>
          </a:xfrm>
          <a:prstGeom prst="rect">
            <a:avLst/>
          </a:prstGeom>
          <a:noFill/>
          <a:ln w="9525">
            <a:noFill/>
            <a:miter lim="800000"/>
            <a:headEnd/>
            <a:tailEnd/>
          </a:ln>
        </p:spPr>
        <p:txBody>
          <a:bodyPr/>
          <a:lstStyle/>
          <a:p>
            <a:pPr marL="533400" eaLnBrk="0" hangingPunct="0">
              <a:lnSpc>
                <a:spcPct val="150000"/>
              </a:lnSpc>
              <a:spcBef>
                <a:spcPts val="650"/>
              </a:spcBef>
              <a:buFont typeface="Arial" pitchFamily="34" charset="0"/>
              <a:buChar char="•"/>
              <a:defRPr/>
            </a:pPr>
            <a:r>
              <a:rPr lang="pt-BR" sz="2000" dirty="0" smtClean="0"/>
              <a:t> Plano de Desenvolvimento Institucional:</a:t>
            </a:r>
          </a:p>
          <a:p>
            <a:pPr marL="1447800" lvl="2" eaLnBrk="0" hangingPunct="0">
              <a:lnSpc>
                <a:spcPct val="150000"/>
              </a:lnSpc>
              <a:spcBef>
                <a:spcPts val="650"/>
              </a:spcBef>
              <a:buFont typeface="Arial" pitchFamily="34" charset="0"/>
              <a:buChar char="•"/>
              <a:defRPr/>
            </a:pPr>
            <a:r>
              <a:rPr lang="pt-BR" sz="2000" b="1" dirty="0" smtClean="0">
                <a:solidFill>
                  <a:srgbClr val="FF0000"/>
                </a:solidFill>
              </a:rPr>
              <a:t> Planejamento</a:t>
            </a:r>
            <a:r>
              <a:rPr lang="pt-BR" sz="2000" dirty="0" smtClean="0"/>
              <a:t> em que são definidas a missão, a visão e as estratégias para atingir metas e objetivos, abrangendo um período de </a:t>
            </a:r>
            <a:r>
              <a:rPr lang="pt-BR" sz="2000" b="1" dirty="0" smtClean="0">
                <a:solidFill>
                  <a:srgbClr val="FF0000"/>
                </a:solidFill>
              </a:rPr>
              <a:t>cinco anos</a:t>
            </a:r>
            <a:r>
              <a:rPr lang="pt-BR" sz="2000" dirty="0" smtClean="0"/>
              <a:t>.</a:t>
            </a:r>
          </a:p>
          <a:p>
            <a:pPr marL="1447800" lvl="2" eaLnBrk="0" hangingPunct="0">
              <a:lnSpc>
                <a:spcPct val="150000"/>
              </a:lnSpc>
              <a:spcBef>
                <a:spcPts val="650"/>
              </a:spcBef>
              <a:buFont typeface="Arial" pitchFamily="34" charset="0"/>
              <a:buChar char="•"/>
              <a:defRPr/>
            </a:pPr>
            <a:r>
              <a:rPr lang="pt-BR" sz="2000" kern="0" dirty="0" smtClean="0">
                <a:solidFill>
                  <a:srgbClr val="000000"/>
                </a:solidFill>
              </a:rPr>
              <a:t> Exigência do MEC.</a:t>
            </a:r>
          </a:p>
          <a:p>
            <a:pPr marL="1447800" lvl="2" eaLnBrk="0" hangingPunct="0">
              <a:lnSpc>
                <a:spcPct val="150000"/>
              </a:lnSpc>
              <a:spcBef>
                <a:spcPts val="650"/>
              </a:spcBef>
              <a:buFont typeface="Arial" pitchFamily="34" charset="0"/>
              <a:buChar char="•"/>
              <a:defRPr/>
            </a:pPr>
            <a:r>
              <a:rPr lang="pt-BR" sz="2000" kern="0" dirty="0" smtClean="0">
                <a:solidFill>
                  <a:srgbClr val="000000"/>
                </a:solidFill>
              </a:rPr>
              <a:t> Estabelecido em decreto: Decreto 5773 / 2006.</a:t>
            </a:r>
          </a:p>
          <a:p>
            <a:pPr marL="1447800" lvl="2" eaLnBrk="0" hangingPunct="0">
              <a:lnSpc>
                <a:spcPct val="150000"/>
              </a:lnSpc>
              <a:spcBef>
                <a:spcPts val="650"/>
              </a:spcBef>
              <a:defRPr/>
            </a:pPr>
            <a:endParaRPr lang="pt-BR" sz="1900" kern="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923330"/>
          </a:xfrm>
          <a:prstGeom prst="rect">
            <a:avLst/>
          </a:prstGeom>
          <a:noFill/>
          <a:ln w="9525">
            <a:noFill/>
            <a:miter lim="800000"/>
            <a:headEnd/>
            <a:tailEnd/>
          </a:ln>
        </p:spPr>
        <p:txBody>
          <a:bodyPr wrap="square">
            <a:spAutoFit/>
          </a:bodyPr>
          <a:lstStyle/>
          <a:p>
            <a:r>
              <a:rPr lang="pt-BR" sz="2800" b="1" kern="0" dirty="0" smtClean="0">
                <a:solidFill>
                  <a:srgbClr val="000000"/>
                </a:solidFill>
              </a:rPr>
              <a:t>O que é o PDI?</a:t>
            </a:r>
          </a:p>
          <a:p>
            <a:endParaRPr lang="pt-BR" sz="2600" dirty="0"/>
          </a:p>
        </p:txBody>
      </p:sp>
      <p:sp>
        <p:nvSpPr>
          <p:cNvPr id="4" name="Rectangle 3"/>
          <p:cNvSpPr txBox="1">
            <a:spLocks noChangeAspect="1" noChangeArrowheads="1"/>
          </p:cNvSpPr>
          <p:nvPr/>
        </p:nvSpPr>
        <p:spPr bwMode="auto">
          <a:xfrm>
            <a:off x="323850" y="1430222"/>
            <a:ext cx="8496300" cy="4159018"/>
          </a:xfrm>
          <a:prstGeom prst="rect">
            <a:avLst/>
          </a:prstGeom>
          <a:noFill/>
          <a:ln w="9525">
            <a:noFill/>
            <a:miter lim="800000"/>
            <a:headEnd/>
            <a:tailEnd/>
          </a:ln>
        </p:spPr>
        <p:txBody>
          <a:bodyPr/>
          <a:lstStyle/>
          <a:p>
            <a:pPr marL="533400" eaLnBrk="0" hangingPunct="0">
              <a:lnSpc>
                <a:spcPct val="150000"/>
              </a:lnSpc>
              <a:spcBef>
                <a:spcPts val="650"/>
              </a:spcBef>
              <a:buFont typeface="Arial" pitchFamily="34" charset="0"/>
              <a:buChar char="•"/>
              <a:defRPr/>
            </a:pPr>
            <a:r>
              <a:rPr lang="pt-BR" sz="2000" dirty="0" smtClean="0"/>
              <a:t> Principais Elementos do PDI (Decreto 5773):</a:t>
            </a:r>
          </a:p>
          <a:p>
            <a:pPr marL="982800" lvl="1" eaLnBrk="0" hangingPunct="0">
              <a:lnSpc>
                <a:spcPct val="150000"/>
              </a:lnSpc>
              <a:buFont typeface="Arial" pitchFamily="34" charset="0"/>
              <a:buChar char="•"/>
              <a:defRPr/>
            </a:pPr>
            <a:r>
              <a:rPr lang="pt-BR" dirty="0" smtClean="0"/>
              <a:t> </a:t>
            </a:r>
            <a:r>
              <a:rPr lang="pt-BR" sz="1700" dirty="0" smtClean="0"/>
              <a:t>projeto pedagógico da instituição;</a:t>
            </a:r>
          </a:p>
          <a:p>
            <a:pPr marL="982800" lvl="1" eaLnBrk="0" hangingPunct="0">
              <a:lnSpc>
                <a:spcPct val="150000"/>
              </a:lnSpc>
              <a:buFont typeface="Arial" pitchFamily="34" charset="0"/>
              <a:buChar char="•"/>
              <a:defRPr/>
            </a:pPr>
            <a:r>
              <a:rPr lang="pt-BR" sz="1700" dirty="0" smtClean="0"/>
              <a:t> cronograma de implantação e desenvolvimento da instituição e de cada um de seus cursos;</a:t>
            </a:r>
          </a:p>
          <a:p>
            <a:pPr marL="982800" lvl="1" eaLnBrk="0" hangingPunct="0">
              <a:lnSpc>
                <a:spcPct val="150000"/>
              </a:lnSpc>
              <a:buFont typeface="Arial" pitchFamily="34" charset="0"/>
              <a:buChar char="•"/>
              <a:defRPr/>
            </a:pPr>
            <a:r>
              <a:rPr lang="pt-BR" sz="1700" dirty="0" smtClean="0"/>
              <a:t> organização didático-pedagógica da instituição;</a:t>
            </a:r>
          </a:p>
          <a:p>
            <a:pPr marL="982800" lvl="1" eaLnBrk="0" hangingPunct="0">
              <a:lnSpc>
                <a:spcPct val="150000"/>
              </a:lnSpc>
              <a:buFont typeface="Arial" pitchFamily="34" charset="0"/>
              <a:buChar char="•"/>
              <a:defRPr/>
            </a:pPr>
            <a:r>
              <a:rPr lang="pt-BR" sz="1700" dirty="0" smtClean="0"/>
              <a:t> perfil do corpo docente;</a:t>
            </a:r>
          </a:p>
          <a:p>
            <a:pPr marL="982800" lvl="1" eaLnBrk="0" hangingPunct="0">
              <a:lnSpc>
                <a:spcPct val="150000"/>
              </a:lnSpc>
              <a:buFont typeface="Arial" pitchFamily="34" charset="0"/>
              <a:buChar char="•"/>
              <a:defRPr/>
            </a:pPr>
            <a:r>
              <a:rPr lang="pt-BR" sz="1700" dirty="0" smtClean="0"/>
              <a:t> organização administrativa da instituição;</a:t>
            </a:r>
          </a:p>
          <a:p>
            <a:pPr marL="982800" lvl="1" eaLnBrk="0" hangingPunct="0">
              <a:lnSpc>
                <a:spcPct val="150000"/>
              </a:lnSpc>
              <a:buFont typeface="Arial" pitchFamily="34" charset="0"/>
              <a:buChar char="•"/>
              <a:defRPr/>
            </a:pPr>
            <a:r>
              <a:rPr lang="pt-BR" sz="1700" dirty="0" smtClean="0"/>
              <a:t> infraestrutura física e instalações acadêmicas;</a:t>
            </a:r>
          </a:p>
          <a:p>
            <a:pPr marL="982800" lvl="1" eaLnBrk="0" hangingPunct="0">
              <a:lnSpc>
                <a:spcPct val="150000"/>
              </a:lnSpc>
              <a:buFont typeface="Arial" pitchFamily="34" charset="0"/>
              <a:buChar char="•"/>
              <a:defRPr/>
            </a:pPr>
            <a:r>
              <a:rPr lang="pt-BR" sz="1700" dirty="0" smtClean="0"/>
              <a:t> oferta de educação a distância, mestrados e doutorados;</a:t>
            </a:r>
          </a:p>
          <a:p>
            <a:pPr marL="982800" lvl="1" eaLnBrk="0" hangingPunct="0">
              <a:lnSpc>
                <a:spcPct val="150000"/>
              </a:lnSpc>
              <a:buFont typeface="Arial" pitchFamily="34" charset="0"/>
              <a:buChar char="•"/>
              <a:defRPr/>
            </a:pPr>
            <a:r>
              <a:rPr lang="pt-BR" sz="1700" dirty="0" smtClean="0"/>
              <a:t> demonstrativo de capacidade e sustentabilidade financeiras.</a:t>
            </a:r>
            <a:endParaRPr lang="pt-BR" sz="1700" kern="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923330"/>
          </a:xfrm>
          <a:prstGeom prst="rect">
            <a:avLst/>
          </a:prstGeom>
          <a:noFill/>
          <a:ln w="9525">
            <a:noFill/>
            <a:miter lim="800000"/>
            <a:headEnd/>
            <a:tailEnd/>
          </a:ln>
        </p:spPr>
        <p:txBody>
          <a:bodyPr wrap="square">
            <a:spAutoFit/>
          </a:bodyPr>
          <a:lstStyle/>
          <a:p>
            <a:r>
              <a:rPr lang="pt-BR" sz="2800" b="1" kern="0" dirty="0" smtClean="0">
                <a:solidFill>
                  <a:srgbClr val="000000"/>
                </a:solidFill>
              </a:rPr>
              <a:t> Metodologia de Elaboração do PDI:</a:t>
            </a:r>
          </a:p>
          <a:p>
            <a:endParaRPr lang="pt-BR" sz="2600" dirty="0"/>
          </a:p>
        </p:txBody>
      </p:sp>
      <p:sp>
        <p:nvSpPr>
          <p:cNvPr id="4" name="Rectangle 3"/>
          <p:cNvSpPr txBox="1">
            <a:spLocks noChangeAspect="1" noChangeArrowheads="1"/>
          </p:cNvSpPr>
          <p:nvPr/>
        </p:nvSpPr>
        <p:spPr bwMode="auto">
          <a:xfrm>
            <a:off x="323850" y="1502230"/>
            <a:ext cx="8496300" cy="4159018"/>
          </a:xfrm>
          <a:prstGeom prst="rect">
            <a:avLst/>
          </a:prstGeom>
          <a:noFill/>
          <a:ln w="9525">
            <a:noFill/>
            <a:miter lim="800000"/>
            <a:headEnd/>
            <a:tailEnd/>
          </a:ln>
        </p:spPr>
        <p:txBody>
          <a:bodyPr/>
          <a:lstStyle/>
          <a:p>
            <a:pPr marL="533400" eaLnBrk="0" hangingPunct="0">
              <a:spcBef>
                <a:spcPts val="650"/>
              </a:spcBef>
              <a:buFont typeface="Arial" pitchFamily="34" charset="0"/>
              <a:buChar char="•"/>
              <a:defRPr/>
            </a:pPr>
            <a:r>
              <a:rPr lang="pt-BR" sz="2000" kern="0" dirty="0" smtClean="0">
                <a:solidFill>
                  <a:srgbClr val="000000"/>
                </a:solidFill>
              </a:rPr>
              <a:t> </a:t>
            </a:r>
            <a:r>
              <a:rPr lang="pt-BR" sz="1700" kern="0" dirty="0" smtClean="0">
                <a:solidFill>
                  <a:srgbClr val="000000"/>
                </a:solidFill>
              </a:rPr>
              <a:t>Metodologia proposta pela PRODI (Pro Reitoria de Desenvolvimento Institucional);</a:t>
            </a:r>
          </a:p>
          <a:p>
            <a:pPr marL="533400" eaLnBrk="0" hangingPunct="0">
              <a:lnSpc>
                <a:spcPct val="150000"/>
              </a:lnSpc>
              <a:spcBef>
                <a:spcPts val="650"/>
              </a:spcBef>
              <a:buFont typeface="Arial" pitchFamily="34" charset="0"/>
              <a:buChar char="•"/>
              <a:defRPr/>
            </a:pPr>
            <a:r>
              <a:rPr lang="pt-BR" sz="1700" kern="0" dirty="0" smtClean="0">
                <a:solidFill>
                  <a:srgbClr val="000000"/>
                </a:solidFill>
              </a:rPr>
              <a:t> Formação de comissões:</a:t>
            </a:r>
            <a:endParaRPr lang="pt-BR" sz="1700" kern="0" dirty="0">
              <a:solidFill>
                <a:srgbClr val="000000"/>
              </a:solidFill>
            </a:endParaRPr>
          </a:p>
        </p:txBody>
      </p:sp>
      <p:pic>
        <p:nvPicPr>
          <p:cNvPr id="1026" name="Picture 2"/>
          <p:cNvPicPr>
            <a:picLocks noChangeAspect="1" noChangeArrowheads="1"/>
          </p:cNvPicPr>
          <p:nvPr/>
        </p:nvPicPr>
        <p:blipFill>
          <a:blip r:embed="rId3" cstate="print"/>
          <a:srcRect l="12448" t="11438" r="10071" b="14735"/>
          <a:stretch>
            <a:fillRect/>
          </a:stretch>
        </p:blipFill>
        <p:spPr bwMode="auto">
          <a:xfrm>
            <a:off x="1521444" y="2571744"/>
            <a:ext cx="6336704" cy="3394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923330"/>
          </a:xfrm>
          <a:prstGeom prst="rect">
            <a:avLst/>
          </a:prstGeom>
          <a:noFill/>
          <a:ln w="9525">
            <a:noFill/>
            <a:miter lim="800000"/>
            <a:headEnd/>
            <a:tailEnd/>
          </a:ln>
        </p:spPr>
        <p:txBody>
          <a:bodyPr wrap="square">
            <a:spAutoFit/>
          </a:bodyPr>
          <a:lstStyle/>
          <a:p>
            <a:r>
              <a:rPr lang="pt-BR" sz="2800" b="1" kern="0" dirty="0" smtClean="0">
                <a:solidFill>
                  <a:srgbClr val="000000"/>
                </a:solidFill>
              </a:rPr>
              <a:t> Metodologia de Elaboração do PDI:</a:t>
            </a:r>
          </a:p>
          <a:p>
            <a:endParaRPr lang="pt-BR" sz="2600" dirty="0"/>
          </a:p>
        </p:txBody>
      </p:sp>
      <p:sp>
        <p:nvSpPr>
          <p:cNvPr id="4" name="Rectangle 3"/>
          <p:cNvSpPr txBox="1">
            <a:spLocks noChangeAspect="1" noChangeArrowheads="1"/>
          </p:cNvSpPr>
          <p:nvPr/>
        </p:nvSpPr>
        <p:spPr bwMode="auto">
          <a:xfrm>
            <a:off x="323850" y="1268760"/>
            <a:ext cx="8496300" cy="4159018"/>
          </a:xfrm>
          <a:prstGeom prst="rect">
            <a:avLst/>
          </a:prstGeom>
          <a:noFill/>
          <a:ln w="9525">
            <a:noFill/>
            <a:miter lim="800000"/>
            <a:headEnd/>
            <a:tailEnd/>
          </a:ln>
        </p:spPr>
        <p:txBody>
          <a:bodyPr/>
          <a:lstStyle/>
          <a:p>
            <a:pPr marL="533400" eaLnBrk="0" hangingPunct="0">
              <a:lnSpc>
                <a:spcPct val="150000"/>
              </a:lnSpc>
              <a:spcBef>
                <a:spcPts val="650"/>
              </a:spcBef>
              <a:buFont typeface="Arial" pitchFamily="34" charset="0"/>
              <a:buChar char="•"/>
              <a:defRPr/>
            </a:pPr>
            <a:r>
              <a:rPr lang="pt-BR" sz="2000" kern="0" dirty="0" smtClean="0">
                <a:solidFill>
                  <a:srgbClr val="000000"/>
                </a:solidFill>
              </a:rPr>
              <a:t> </a:t>
            </a:r>
            <a:r>
              <a:rPr lang="pt-BR" sz="1700" kern="0" dirty="0" smtClean="0">
                <a:solidFill>
                  <a:srgbClr val="000000"/>
                </a:solidFill>
              </a:rPr>
              <a:t>Estrutura do Documento (Capítulos):</a:t>
            </a:r>
            <a:endParaRPr lang="pt-BR" sz="1700" kern="0" dirty="0">
              <a:solidFill>
                <a:srgbClr val="000000"/>
              </a:solidFill>
            </a:endParaRPr>
          </a:p>
        </p:txBody>
      </p:sp>
      <p:grpSp>
        <p:nvGrpSpPr>
          <p:cNvPr id="6" name="Shape 525"/>
          <p:cNvGrpSpPr/>
          <p:nvPr/>
        </p:nvGrpSpPr>
        <p:grpSpPr>
          <a:xfrm>
            <a:off x="214282" y="1769758"/>
            <a:ext cx="8635897" cy="4016696"/>
            <a:chOff x="2531" y="23651"/>
            <a:chExt cx="8635897" cy="4016696"/>
          </a:xfrm>
        </p:grpSpPr>
        <p:sp>
          <p:nvSpPr>
            <p:cNvPr id="8" name="Shape 526"/>
            <p:cNvSpPr/>
            <p:nvPr/>
          </p:nvSpPr>
          <p:spPr>
            <a:xfrm>
              <a:off x="2531" y="23651"/>
              <a:ext cx="2008348" cy="1205008"/>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527"/>
            <p:cNvSpPr txBox="1"/>
            <p:nvPr/>
          </p:nvSpPr>
          <p:spPr>
            <a:xfrm>
              <a:off x="2531" y="23651"/>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i="0" u="none" strike="noStrike" cap="none">
                  <a:solidFill>
                    <a:schemeClr val="lt1"/>
                  </a:solidFill>
                  <a:latin typeface="Calibri"/>
                  <a:ea typeface="Calibri"/>
                  <a:cs typeface="Calibri"/>
                  <a:sym typeface="Calibri"/>
                </a:rPr>
                <a:t>1. Perfil e valores Instituciona</a:t>
              </a:r>
              <a:r>
                <a:rPr lang="en-US" sz="1800" b="1">
                  <a:solidFill>
                    <a:schemeClr val="lt1"/>
                  </a:solidFill>
                  <a:latin typeface="Calibri"/>
                  <a:ea typeface="Calibri"/>
                  <a:cs typeface="Calibri"/>
                  <a:sym typeface="Calibri"/>
                </a:rPr>
                <a:t>is</a:t>
              </a:r>
              <a:endParaRPr sz="1800">
                <a:solidFill>
                  <a:schemeClr val="lt1"/>
                </a:solidFill>
                <a:latin typeface="Calibri"/>
                <a:ea typeface="Calibri"/>
                <a:cs typeface="Calibri"/>
                <a:sym typeface="Calibri"/>
              </a:endParaRPr>
            </a:p>
          </p:txBody>
        </p:sp>
        <p:sp>
          <p:nvSpPr>
            <p:cNvPr id="10" name="Shape 528"/>
            <p:cNvSpPr/>
            <p:nvPr/>
          </p:nvSpPr>
          <p:spPr>
            <a:xfrm>
              <a:off x="2211714" y="23651"/>
              <a:ext cx="2008348" cy="1205008"/>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529"/>
            <p:cNvSpPr txBox="1"/>
            <p:nvPr/>
          </p:nvSpPr>
          <p:spPr>
            <a:xfrm>
              <a:off x="2211714" y="23651"/>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a:solidFill>
                    <a:schemeClr val="lt1"/>
                  </a:solidFill>
                  <a:latin typeface="Calibri"/>
                  <a:ea typeface="Calibri"/>
                  <a:cs typeface="Calibri"/>
                  <a:sym typeface="Calibri"/>
                </a:rPr>
                <a:t>2. Planejamento Estratégico da Gestão</a:t>
              </a:r>
              <a:endParaRPr sz="1800">
                <a:solidFill>
                  <a:schemeClr val="lt1"/>
                </a:solidFill>
                <a:latin typeface="Calibri"/>
                <a:ea typeface="Calibri"/>
                <a:cs typeface="Calibri"/>
                <a:sym typeface="Calibri"/>
              </a:endParaRPr>
            </a:p>
          </p:txBody>
        </p:sp>
        <p:sp>
          <p:nvSpPr>
            <p:cNvPr id="12" name="Shape 530"/>
            <p:cNvSpPr/>
            <p:nvPr/>
          </p:nvSpPr>
          <p:spPr>
            <a:xfrm>
              <a:off x="4420897" y="23651"/>
              <a:ext cx="2008348" cy="1205008"/>
            </a:xfrm>
            <a:prstGeom prst="rect">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531"/>
            <p:cNvSpPr txBox="1"/>
            <p:nvPr/>
          </p:nvSpPr>
          <p:spPr>
            <a:xfrm>
              <a:off x="4420897" y="23651"/>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i="0" u="none" strike="noStrike" cap="none">
                  <a:solidFill>
                    <a:schemeClr val="lt1"/>
                  </a:solidFill>
                  <a:latin typeface="Calibri"/>
                  <a:ea typeface="Calibri"/>
                  <a:cs typeface="Calibri"/>
                  <a:sym typeface="Calibri"/>
                </a:rPr>
                <a:t>3. Projeto Pedagógico Institucional – PPI</a:t>
              </a:r>
              <a:endParaRPr sz="1800">
                <a:solidFill>
                  <a:schemeClr val="lt1"/>
                </a:solidFill>
                <a:latin typeface="Calibri"/>
                <a:ea typeface="Calibri"/>
                <a:cs typeface="Calibri"/>
                <a:sym typeface="Calibri"/>
              </a:endParaRPr>
            </a:p>
          </p:txBody>
        </p:sp>
        <p:sp>
          <p:nvSpPr>
            <p:cNvPr id="14" name="Shape 532"/>
            <p:cNvSpPr/>
            <p:nvPr/>
          </p:nvSpPr>
          <p:spPr>
            <a:xfrm>
              <a:off x="6630080" y="23651"/>
              <a:ext cx="2008348" cy="1205008"/>
            </a:xfrm>
            <a:prstGeom prst="rect">
              <a:avLst/>
            </a:prstGeom>
            <a:solidFill>
              <a:srgbClr val="49ACC5"/>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533"/>
            <p:cNvSpPr txBox="1"/>
            <p:nvPr/>
          </p:nvSpPr>
          <p:spPr>
            <a:xfrm>
              <a:off x="6630080" y="23651"/>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a:solidFill>
                    <a:schemeClr val="lt1"/>
                  </a:solidFill>
                  <a:latin typeface="Calibri"/>
                  <a:ea typeface="Calibri"/>
                  <a:cs typeface="Calibri"/>
                  <a:sym typeface="Calibri"/>
                </a:rPr>
                <a:t>4. Organização Didática</a:t>
              </a:r>
              <a:endParaRPr sz="1800">
                <a:solidFill>
                  <a:schemeClr val="lt1"/>
                </a:solidFill>
                <a:latin typeface="Calibri"/>
                <a:ea typeface="Calibri"/>
                <a:cs typeface="Calibri"/>
                <a:sym typeface="Calibri"/>
              </a:endParaRPr>
            </a:p>
          </p:txBody>
        </p:sp>
        <p:sp>
          <p:nvSpPr>
            <p:cNvPr id="16" name="Shape 534"/>
            <p:cNvSpPr/>
            <p:nvPr/>
          </p:nvSpPr>
          <p:spPr>
            <a:xfrm>
              <a:off x="2531" y="1429495"/>
              <a:ext cx="2008348" cy="1205008"/>
            </a:xfrm>
            <a:prstGeom prst="rect">
              <a:avLst/>
            </a:prstGeom>
            <a:solidFill>
              <a:srgbClr val="F795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535"/>
            <p:cNvSpPr txBox="1"/>
            <p:nvPr/>
          </p:nvSpPr>
          <p:spPr>
            <a:xfrm>
              <a:off x="2531" y="1429495"/>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i="0" u="none" strike="noStrike" cap="none">
                  <a:solidFill>
                    <a:schemeClr val="lt1"/>
                  </a:solidFill>
                  <a:latin typeface="Calibri"/>
                  <a:ea typeface="Calibri"/>
                  <a:cs typeface="Calibri"/>
                  <a:sym typeface="Calibri"/>
                </a:rPr>
                <a:t>5. Cronograma de Oferta de Cursos e Vagas</a:t>
              </a:r>
              <a:endParaRPr sz="1800">
                <a:solidFill>
                  <a:schemeClr val="lt1"/>
                </a:solidFill>
                <a:latin typeface="Calibri"/>
                <a:ea typeface="Calibri"/>
                <a:cs typeface="Calibri"/>
                <a:sym typeface="Calibri"/>
              </a:endParaRPr>
            </a:p>
          </p:txBody>
        </p:sp>
        <p:sp>
          <p:nvSpPr>
            <p:cNvPr id="18" name="Shape 536"/>
            <p:cNvSpPr/>
            <p:nvPr/>
          </p:nvSpPr>
          <p:spPr>
            <a:xfrm>
              <a:off x="2211714" y="1429495"/>
              <a:ext cx="2008348" cy="1205008"/>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537"/>
            <p:cNvSpPr txBox="1"/>
            <p:nvPr/>
          </p:nvSpPr>
          <p:spPr>
            <a:xfrm>
              <a:off x="2211714" y="1429495"/>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a:solidFill>
                    <a:schemeClr val="lt1"/>
                  </a:solidFill>
                  <a:latin typeface="Calibri"/>
                  <a:ea typeface="Calibri"/>
                  <a:cs typeface="Calibri"/>
                  <a:sym typeface="Calibri"/>
                </a:rPr>
                <a:t>6. Planejamento da Infraestrutura e PDTIC</a:t>
              </a:r>
              <a:endParaRPr sz="1800">
                <a:solidFill>
                  <a:schemeClr val="lt1"/>
                </a:solidFill>
                <a:latin typeface="Calibri"/>
                <a:ea typeface="Calibri"/>
                <a:cs typeface="Calibri"/>
                <a:sym typeface="Calibri"/>
              </a:endParaRPr>
            </a:p>
          </p:txBody>
        </p:sp>
        <p:sp>
          <p:nvSpPr>
            <p:cNvPr id="20" name="Shape 538"/>
            <p:cNvSpPr/>
            <p:nvPr/>
          </p:nvSpPr>
          <p:spPr>
            <a:xfrm>
              <a:off x="4420897" y="1429495"/>
              <a:ext cx="2008348" cy="1205008"/>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539"/>
            <p:cNvSpPr txBox="1"/>
            <p:nvPr/>
          </p:nvSpPr>
          <p:spPr>
            <a:xfrm>
              <a:off x="4420897" y="1429495"/>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i="0" u="none" strike="noStrike" cap="none" dirty="0">
                  <a:solidFill>
                    <a:schemeClr val="lt1"/>
                  </a:solidFill>
                  <a:latin typeface="Calibri"/>
                  <a:ea typeface="Calibri"/>
                  <a:cs typeface="Calibri"/>
                  <a:sym typeface="Calibri"/>
                </a:rPr>
                <a:t>7. </a:t>
              </a:r>
              <a:r>
                <a:rPr lang="en-US" sz="1800" b="1" i="0" u="none" strike="noStrike" cap="none" dirty="0" err="1">
                  <a:solidFill>
                    <a:schemeClr val="lt1"/>
                  </a:solidFill>
                  <a:latin typeface="Calibri"/>
                  <a:ea typeface="Calibri"/>
                  <a:cs typeface="Calibri"/>
                  <a:sym typeface="Calibri"/>
                </a:rPr>
                <a:t>Organização</a:t>
              </a:r>
              <a:r>
                <a:rPr lang="en-US" sz="1800" b="1" i="0" u="none" strike="noStrike" cap="none" dirty="0">
                  <a:solidFill>
                    <a:schemeClr val="lt1"/>
                  </a:solidFill>
                  <a:latin typeface="Calibri"/>
                  <a:ea typeface="Calibri"/>
                  <a:cs typeface="Calibri"/>
                  <a:sym typeface="Calibri"/>
                </a:rPr>
                <a:t> e </a:t>
              </a:r>
              <a:r>
                <a:rPr lang="en-US" sz="1800" b="1" i="0" u="none" strike="noStrike" cap="none" dirty="0" err="1">
                  <a:solidFill>
                    <a:schemeClr val="lt1"/>
                  </a:solidFill>
                  <a:latin typeface="Calibri"/>
                  <a:ea typeface="Calibri"/>
                  <a:cs typeface="Calibri"/>
                  <a:sym typeface="Calibri"/>
                </a:rPr>
                <a:t>Gestão</a:t>
              </a:r>
              <a:r>
                <a:rPr lang="en-US" sz="1800" b="1" i="0" u="none" strike="noStrike" cap="none" dirty="0">
                  <a:solidFill>
                    <a:schemeClr val="lt1"/>
                  </a:solidFill>
                  <a:latin typeface="Calibri"/>
                  <a:ea typeface="Calibri"/>
                  <a:cs typeface="Calibri"/>
                  <a:sym typeface="Calibri"/>
                </a:rPr>
                <a:t> de </a:t>
              </a:r>
              <a:r>
                <a:rPr lang="en-US" sz="1800" b="1" i="0" u="none" strike="noStrike" cap="none" dirty="0" err="1">
                  <a:solidFill>
                    <a:schemeClr val="lt1"/>
                  </a:solidFill>
                  <a:latin typeface="Calibri"/>
                  <a:ea typeface="Calibri"/>
                  <a:cs typeface="Calibri"/>
                  <a:sym typeface="Calibri"/>
                </a:rPr>
                <a:t>Pessoal</a:t>
              </a:r>
              <a:endParaRPr sz="1800" dirty="0">
                <a:solidFill>
                  <a:schemeClr val="lt1"/>
                </a:solidFill>
                <a:latin typeface="Calibri"/>
                <a:ea typeface="Calibri"/>
                <a:cs typeface="Calibri"/>
                <a:sym typeface="Calibri"/>
              </a:endParaRPr>
            </a:p>
          </p:txBody>
        </p:sp>
        <p:sp>
          <p:nvSpPr>
            <p:cNvPr id="22" name="Shape 540"/>
            <p:cNvSpPr/>
            <p:nvPr/>
          </p:nvSpPr>
          <p:spPr>
            <a:xfrm>
              <a:off x="6630080" y="1429495"/>
              <a:ext cx="2008348" cy="1205008"/>
            </a:xfrm>
            <a:prstGeom prst="rect">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541"/>
            <p:cNvSpPr txBox="1"/>
            <p:nvPr/>
          </p:nvSpPr>
          <p:spPr>
            <a:xfrm>
              <a:off x="6630080" y="1429495"/>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i="0" u="none" strike="noStrike" cap="none">
                  <a:solidFill>
                    <a:schemeClr val="lt1"/>
                  </a:solidFill>
                  <a:latin typeface="Calibri"/>
                  <a:ea typeface="Calibri"/>
                  <a:cs typeface="Calibri"/>
                  <a:sym typeface="Calibri"/>
                </a:rPr>
                <a:t>8. Políticas de Atendimento aos Discentes</a:t>
              </a:r>
              <a:endParaRPr sz="1800">
                <a:solidFill>
                  <a:schemeClr val="lt1"/>
                </a:solidFill>
                <a:latin typeface="Calibri"/>
                <a:ea typeface="Calibri"/>
                <a:cs typeface="Calibri"/>
                <a:sym typeface="Calibri"/>
              </a:endParaRPr>
            </a:p>
          </p:txBody>
        </p:sp>
        <p:sp>
          <p:nvSpPr>
            <p:cNvPr id="24" name="Shape 542"/>
            <p:cNvSpPr/>
            <p:nvPr/>
          </p:nvSpPr>
          <p:spPr>
            <a:xfrm>
              <a:off x="2531" y="2835339"/>
              <a:ext cx="2008348" cy="1205008"/>
            </a:xfrm>
            <a:prstGeom prst="rect">
              <a:avLst/>
            </a:prstGeom>
            <a:solidFill>
              <a:srgbClr val="49ACC5"/>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543"/>
            <p:cNvSpPr txBox="1"/>
            <p:nvPr/>
          </p:nvSpPr>
          <p:spPr>
            <a:xfrm>
              <a:off x="2531" y="2835339"/>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a:solidFill>
                    <a:schemeClr val="lt1"/>
                  </a:solidFill>
                  <a:latin typeface="Calibri"/>
                  <a:ea typeface="Calibri"/>
                  <a:cs typeface="Calibri"/>
                  <a:sym typeface="Calibri"/>
                </a:rPr>
                <a:t>9. Organização Administrativa</a:t>
              </a:r>
              <a:endParaRPr sz="1800">
                <a:solidFill>
                  <a:schemeClr val="lt1"/>
                </a:solidFill>
                <a:latin typeface="Calibri"/>
                <a:ea typeface="Calibri"/>
                <a:cs typeface="Calibri"/>
                <a:sym typeface="Calibri"/>
              </a:endParaRPr>
            </a:p>
          </p:txBody>
        </p:sp>
        <p:sp>
          <p:nvSpPr>
            <p:cNvPr id="26" name="Shape 544"/>
            <p:cNvSpPr/>
            <p:nvPr/>
          </p:nvSpPr>
          <p:spPr>
            <a:xfrm>
              <a:off x="2211714" y="2835339"/>
              <a:ext cx="2008348" cy="1205008"/>
            </a:xfrm>
            <a:prstGeom prst="rect">
              <a:avLst/>
            </a:prstGeom>
            <a:solidFill>
              <a:srgbClr val="F795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545"/>
            <p:cNvSpPr txBox="1"/>
            <p:nvPr/>
          </p:nvSpPr>
          <p:spPr>
            <a:xfrm>
              <a:off x="2211714" y="2835339"/>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i="0" u="none" strike="noStrike" cap="none">
                  <a:solidFill>
                    <a:schemeClr val="lt1"/>
                  </a:solidFill>
                  <a:latin typeface="Calibri"/>
                  <a:ea typeface="Calibri"/>
                  <a:cs typeface="Calibri"/>
                  <a:sym typeface="Calibri"/>
                </a:rPr>
                <a:t>10. Políticas de Educação a Distância (EaD)</a:t>
              </a:r>
              <a:endParaRPr sz="1800">
                <a:solidFill>
                  <a:schemeClr val="lt1"/>
                </a:solidFill>
                <a:latin typeface="Calibri"/>
                <a:ea typeface="Calibri"/>
                <a:cs typeface="Calibri"/>
                <a:sym typeface="Calibri"/>
              </a:endParaRPr>
            </a:p>
          </p:txBody>
        </p:sp>
        <p:sp>
          <p:nvSpPr>
            <p:cNvPr id="28" name="Shape 546"/>
            <p:cNvSpPr/>
            <p:nvPr/>
          </p:nvSpPr>
          <p:spPr>
            <a:xfrm>
              <a:off x="4420897" y="2835339"/>
              <a:ext cx="2008348" cy="1205008"/>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547"/>
            <p:cNvSpPr txBox="1"/>
            <p:nvPr/>
          </p:nvSpPr>
          <p:spPr>
            <a:xfrm>
              <a:off x="4420897" y="2835339"/>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a:solidFill>
                    <a:schemeClr val="lt1"/>
                  </a:solidFill>
                  <a:latin typeface="Calibri"/>
                  <a:ea typeface="Calibri"/>
                  <a:cs typeface="Calibri"/>
                  <a:sym typeface="Calibri"/>
                </a:rPr>
                <a:t>11. Capacidade e Sustentabilidade Financeira</a:t>
              </a:r>
              <a:endParaRPr sz="1800">
                <a:solidFill>
                  <a:schemeClr val="lt1"/>
                </a:solidFill>
                <a:latin typeface="Calibri"/>
                <a:ea typeface="Calibri"/>
                <a:cs typeface="Calibri"/>
                <a:sym typeface="Calibri"/>
              </a:endParaRPr>
            </a:p>
          </p:txBody>
        </p:sp>
        <p:sp>
          <p:nvSpPr>
            <p:cNvPr id="30" name="Shape 548"/>
            <p:cNvSpPr/>
            <p:nvPr/>
          </p:nvSpPr>
          <p:spPr>
            <a:xfrm>
              <a:off x="6630080" y="2835339"/>
              <a:ext cx="2008348" cy="1205008"/>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549"/>
            <p:cNvSpPr txBox="1"/>
            <p:nvPr/>
          </p:nvSpPr>
          <p:spPr>
            <a:xfrm>
              <a:off x="6630080" y="2835339"/>
              <a:ext cx="2008348" cy="12050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None/>
              </a:pPr>
              <a:r>
                <a:rPr lang="en-US" sz="1800" b="1" dirty="0">
                  <a:solidFill>
                    <a:schemeClr val="lt1"/>
                  </a:solidFill>
                  <a:latin typeface="Calibri"/>
                  <a:ea typeface="Calibri"/>
                  <a:cs typeface="Calibri"/>
                  <a:sym typeface="Calibri"/>
                </a:rPr>
                <a:t>12. </a:t>
              </a:r>
              <a:r>
                <a:rPr lang="en-US" sz="1800" b="1" dirty="0" err="1">
                  <a:solidFill>
                    <a:schemeClr val="lt1"/>
                  </a:solidFill>
                  <a:latin typeface="Calibri"/>
                  <a:ea typeface="Calibri"/>
                  <a:cs typeface="Calibri"/>
                  <a:sym typeface="Calibri"/>
                </a:rPr>
                <a:t>Acompanhamento</a:t>
              </a:r>
              <a:r>
                <a:rPr lang="en-US" sz="1800" b="1" dirty="0">
                  <a:solidFill>
                    <a:schemeClr val="lt1"/>
                  </a:solidFill>
                  <a:latin typeface="Calibri"/>
                  <a:ea typeface="Calibri"/>
                  <a:cs typeface="Calibri"/>
                  <a:sym typeface="Calibri"/>
                </a:rPr>
                <a:t> e </a:t>
              </a:r>
              <a:r>
                <a:rPr lang="en-US" sz="1800" b="1" dirty="0" err="1">
                  <a:solidFill>
                    <a:schemeClr val="lt1"/>
                  </a:solidFill>
                  <a:latin typeface="Calibri"/>
                  <a:ea typeface="Calibri"/>
                  <a:cs typeface="Calibri"/>
                  <a:sym typeface="Calibri"/>
                </a:rPr>
                <a:t>Avaliação</a:t>
              </a:r>
              <a:r>
                <a:rPr lang="en-US" sz="1800" b="1" dirty="0">
                  <a:solidFill>
                    <a:schemeClr val="lt1"/>
                  </a:solidFill>
                  <a:latin typeface="Calibri"/>
                  <a:ea typeface="Calibri"/>
                  <a:cs typeface="Calibri"/>
                  <a:sym typeface="Calibri"/>
                </a:rPr>
                <a:t> </a:t>
              </a:r>
              <a:r>
                <a:rPr lang="en-US" sz="1800" b="1" dirty="0" err="1">
                  <a:solidFill>
                    <a:schemeClr val="lt1"/>
                  </a:solidFill>
                  <a:latin typeface="Calibri"/>
                  <a:ea typeface="Calibri"/>
                  <a:cs typeface="Calibri"/>
                  <a:sym typeface="Calibri"/>
                </a:rPr>
                <a:t>Institucional</a:t>
              </a:r>
              <a:endParaRPr sz="1800" dirty="0">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923330"/>
          </a:xfrm>
          <a:prstGeom prst="rect">
            <a:avLst/>
          </a:prstGeom>
          <a:noFill/>
          <a:ln w="9525">
            <a:noFill/>
            <a:miter lim="800000"/>
            <a:headEnd/>
            <a:tailEnd/>
          </a:ln>
        </p:spPr>
        <p:txBody>
          <a:bodyPr wrap="square">
            <a:spAutoFit/>
          </a:bodyPr>
          <a:lstStyle/>
          <a:p>
            <a:r>
              <a:rPr lang="pt-BR" sz="2800" b="1" kern="0" dirty="0" smtClean="0">
                <a:solidFill>
                  <a:srgbClr val="000000"/>
                </a:solidFill>
              </a:rPr>
              <a:t> Metodologia de Elaboração do PDI:</a:t>
            </a:r>
          </a:p>
          <a:p>
            <a:endParaRPr lang="pt-BR" sz="2600" dirty="0"/>
          </a:p>
        </p:txBody>
      </p:sp>
      <p:sp>
        <p:nvSpPr>
          <p:cNvPr id="4" name="Rectangle 3"/>
          <p:cNvSpPr txBox="1">
            <a:spLocks noChangeAspect="1" noChangeArrowheads="1"/>
          </p:cNvSpPr>
          <p:nvPr/>
        </p:nvSpPr>
        <p:spPr bwMode="auto">
          <a:xfrm>
            <a:off x="611560" y="1502230"/>
            <a:ext cx="7992566" cy="4735082"/>
          </a:xfrm>
          <a:prstGeom prst="rect">
            <a:avLst/>
          </a:prstGeom>
          <a:noFill/>
          <a:ln w="9525">
            <a:noFill/>
            <a:miter lim="800000"/>
            <a:headEnd/>
            <a:tailEnd/>
          </a:ln>
        </p:spPr>
        <p:txBody>
          <a:bodyPr/>
          <a:lstStyle/>
          <a:p>
            <a:pPr marL="441325" indent="-261938" eaLnBrk="0" hangingPunct="0">
              <a:lnSpc>
                <a:spcPct val="150000"/>
              </a:lnSpc>
              <a:spcBef>
                <a:spcPts val="650"/>
              </a:spcBef>
              <a:buFont typeface="Arial" pitchFamily="34" charset="0"/>
              <a:buChar char="•"/>
              <a:defRPr/>
            </a:pPr>
            <a:r>
              <a:rPr lang="pt-BR" kern="0" dirty="0" smtClean="0">
                <a:solidFill>
                  <a:srgbClr val="000000"/>
                </a:solidFill>
              </a:rPr>
              <a:t>Comissões temáticas são formadas por representantes dos campi e reitoria que possuem experiência e/ou relação com o tema em que trabalham no PDI.</a:t>
            </a:r>
          </a:p>
          <a:p>
            <a:pPr marL="898525" lvl="1" indent="-261938" eaLnBrk="0" hangingPunct="0">
              <a:lnSpc>
                <a:spcPct val="150000"/>
              </a:lnSpc>
              <a:spcBef>
                <a:spcPts val="650"/>
              </a:spcBef>
              <a:buFont typeface="Arial" pitchFamily="34" charset="0"/>
              <a:buChar char="•"/>
              <a:defRPr/>
            </a:pPr>
            <a:r>
              <a:rPr lang="pt-BR" kern="0" dirty="0" smtClean="0">
                <a:solidFill>
                  <a:srgbClr val="000000"/>
                </a:solidFill>
              </a:rPr>
              <a:t>Cada comissão temática é responsável pela elaboração de um capítulo do documento.</a:t>
            </a:r>
          </a:p>
          <a:p>
            <a:pPr marL="898525" lvl="1" indent="-261938" eaLnBrk="0" hangingPunct="0">
              <a:lnSpc>
                <a:spcPct val="150000"/>
              </a:lnSpc>
              <a:spcBef>
                <a:spcPts val="650"/>
              </a:spcBef>
              <a:buFont typeface="Arial" pitchFamily="34" charset="0"/>
              <a:buChar char="•"/>
              <a:defRPr/>
            </a:pPr>
            <a:r>
              <a:rPr lang="pt-BR" kern="0" dirty="0" smtClean="0">
                <a:solidFill>
                  <a:srgbClr val="000000"/>
                </a:solidFill>
              </a:rPr>
              <a:t>Do Campus Restinga há representante na comissão “Plano de Oferta de Cursos e Vagas”: </a:t>
            </a:r>
          </a:p>
          <a:p>
            <a:pPr marL="1355725" lvl="2" indent="-261938" eaLnBrk="0" hangingPunct="0">
              <a:lnSpc>
                <a:spcPct val="150000"/>
              </a:lnSpc>
              <a:spcBef>
                <a:spcPts val="650"/>
              </a:spcBef>
              <a:buFont typeface="Arial" pitchFamily="34" charset="0"/>
              <a:buChar char="•"/>
              <a:defRPr/>
            </a:pPr>
            <a:r>
              <a:rPr lang="pt-BR" kern="0" dirty="0" smtClean="0">
                <a:solidFill>
                  <a:srgbClr val="000000"/>
                </a:solidFill>
              </a:rPr>
              <a:t>Diego Moreira da Rosa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923330"/>
          </a:xfrm>
          <a:prstGeom prst="rect">
            <a:avLst/>
          </a:prstGeom>
          <a:noFill/>
          <a:ln w="9525">
            <a:noFill/>
            <a:miter lim="800000"/>
            <a:headEnd/>
            <a:tailEnd/>
          </a:ln>
        </p:spPr>
        <p:txBody>
          <a:bodyPr wrap="square">
            <a:spAutoFit/>
          </a:bodyPr>
          <a:lstStyle/>
          <a:p>
            <a:r>
              <a:rPr lang="pt-BR" sz="2800" b="1" kern="0" dirty="0" smtClean="0">
                <a:solidFill>
                  <a:srgbClr val="000000"/>
                </a:solidFill>
              </a:rPr>
              <a:t> Metodologia de Elaboração do PDI:</a:t>
            </a:r>
          </a:p>
          <a:p>
            <a:endParaRPr lang="pt-BR" sz="2600" dirty="0"/>
          </a:p>
        </p:txBody>
      </p:sp>
      <p:sp>
        <p:nvSpPr>
          <p:cNvPr id="4" name="Rectangle 3"/>
          <p:cNvSpPr txBox="1">
            <a:spLocks noChangeAspect="1" noChangeArrowheads="1"/>
          </p:cNvSpPr>
          <p:nvPr/>
        </p:nvSpPr>
        <p:spPr bwMode="auto">
          <a:xfrm>
            <a:off x="611560" y="1502230"/>
            <a:ext cx="7992566" cy="4735082"/>
          </a:xfrm>
          <a:prstGeom prst="rect">
            <a:avLst/>
          </a:prstGeom>
          <a:noFill/>
          <a:ln w="9525">
            <a:noFill/>
            <a:miter lim="800000"/>
            <a:headEnd/>
            <a:tailEnd/>
          </a:ln>
        </p:spPr>
        <p:txBody>
          <a:bodyPr/>
          <a:lstStyle/>
          <a:p>
            <a:pPr marL="441325" indent="-261938" eaLnBrk="0" hangingPunct="0">
              <a:spcBef>
                <a:spcPts val="650"/>
              </a:spcBef>
              <a:buFont typeface="Arial" pitchFamily="34" charset="0"/>
              <a:buChar char="•"/>
              <a:defRPr/>
            </a:pPr>
            <a:r>
              <a:rPr lang="pt-BR" kern="0" dirty="0" smtClean="0">
                <a:solidFill>
                  <a:srgbClr val="000000"/>
                </a:solidFill>
              </a:rPr>
              <a:t>Comissões locais (nos campi) formadas por docentes, discentes e técnicos administrativos, além de representantes da gestão (coordenados pelo DI).</a:t>
            </a:r>
          </a:p>
          <a:p>
            <a:pPr marL="441325" indent="-261938" eaLnBrk="0" hangingPunct="0">
              <a:spcBef>
                <a:spcPts val="650"/>
              </a:spcBef>
              <a:buFont typeface="Arial" pitchFamily="34" charset="0"/>
              <a:buChar char="•"/>
              <a:defRPr/>
            </a:pPr>
            <a:r>
              <a:rPr lang="pt-BR" kern="0" dirty="0" smtClean="0">
                <a:solidFill>
                  <a:srgbClr val="000000"/>
                </a:solidFill>
              </a:rPr>
              <a:t>Responsável por alimentar as comissões temáticas com informações sobre o Campus e promover as discussões com a comunidade interna de cada Campus.</a:t>
            </a:r>
          </a:p>
          <a:p>
            <a:pPr marL="441325" indent="-261938" eaLnBrk="0" hangingPunct="0">
              <a:lnSpc>
                <a:spcPct val="150000"/>
              </a:lnSpc>
              <a:spcBef>
                <a:spcPts val="650"/>
              </a:spcBef>
              <a:buFont typeface="Arial" pitchFamily="34" charset="0"/>
              <a:buChar char="•"/>
              <a:defRPr/>
            </a:pPr>
            <a:r>
              <a:rPr lang="pt-BR" kern="0" dirty="0" smtClean="0">
                <a:solidFill>
                  <a:srgbClr val="000000"/>
                </a:solidFill>
              </a:rPr>
              <a:t>Na Restinga:</a:t>
            </a:r>
          </a:p>
          <a:p>
            <a:pPr marL="533400" indent="-354013" eaLnBrk="0" hangingPunct="0">
              <a:lnSpc>
                <a:spcPct val="150000"/>
              </a:lnSpc>
              <a:spcBef>
                <a:spcPts val="650"/>
              </a:spcBef>
              <a:defRPr/>
            </a:pPr>
            <a:endParaRPr lang="pt-BR" kern="0" dirty="0" smtClean="0">
              <a:solidFill>
                <a:srgbClr val="000000"/>
              </a:solidFill>
            </a:endParaRPr>
          </a:p>
        </p:txBody>
      </p:sp>
      <p:graphicFrame>
        <p:nvGraphicFramePr>
          <p:cNvPr id="5" name="Tabela 4"/>
          <p:cNvGraphicFramePr>
            <a:graphicFrameLocks noGrp="1"/>
          </p:cNvGraphicFramePr>
          <p:nvPr/>
        </p:nvGraphicFramePr>
        <p:xfrm>
          <a:off x="1500165" y="3571876"/>
          <a:ext cx="6143669" cy="2179320"/>
        </p:xfrm>
        <a:graphic>
          <a:graphicData uri="http://schemas.openxmlformats.org/drawingml/2006/table">
            <a:tbl>
              <a:tblPr/>
              <a:tblGrid>
                <a:gridCol w="2693479"/>
                <a:gridCol w="2090913"/>
                <a:gridCol w="1359277"/>
              </a:tblGrid>
              <a:tr h="194831">
                <a:tc>
                  <a:txBody>
                    <a:bodyPr/>
                    <a:lstStyle/>
                    <a:p>
                      <a:pPr algn="ctr">
                        <a:spcAft>
                          <a:spcPts val="0"/>
                        </a:spcAft>
                      </a:pPr>
                      <a:r>
                        <a:rPr lang="pt-BR" sz="1300" b="1" dirty="0">
                          <a:latin typeface="Arial"/>
                          <a:ea typeface="Times New Roman"/>
                          <a:cs typeface="Times New Roman"/>
                        </a:rPr>
                        <a:t>Nome</a:t>
                      </a:r>
                      <a:endParaRPr lang="pt-BR" sz="13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b="1">
                          <a:latin typeface="Arial"/>
                          <a:ea typeface="Times New Roman"/>
                          <a:cs typeface="Times New Roman"/>
                        </a:rPr>
                        <a:t>Segmento/Setor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b="1">
                          <a:latin typeface="Arial"/>
                          <a:ea typeface="Times New Roman"/>
                          <a:cs typeface="Times New Roman"/>
                        </a:rPr>
                        <a:t>Membro</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831">
                <a:tc>
                  <a:txBody>
                    <a:bodyPr/>
                    <a:lstStyle/>
                    <a:p>
                      <a:pPr algn="just">
                        <a:spcAft>
                          <a:spcPts val="0"/>
                        </a:spcAft>
                      </a:pPr>
                      <a:r>
                        <a:rPr lang="pt-BR" sz="1300" dirty="0" err="1">
                          <a:latin typeface="Arial"/>
                          <a:ea typeface="Times New Roman"/>
                          <a:cs typeface="Times New Roman"/>
                        </a:rPr>
                        <a:t>Alexsander</a:t>
                      </a:r>
                      <a:r>
                        <a:rPr lang="pt-BR" sz="1300" dirty="0">
                          <a:latin typeface="Arial"/>
                          <a:ea typeface="Times New Roman"/>
                          <a:cs typeface="Times New Roman"/>
                        </a:rPr>
                        <a:t> Vinicius da Silva</a:t>
                      </a:r>
                      <a:endParaRPr lang="pt-BR" sz="13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Discente</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Titular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831">
                <a:tc>
                  <a:txBody>
                    <a:bodyPr/>
                    <a:lstStyle/>
                    <a:p>
                      <a:pPr algn="just">
                        <a:spcAft>
                          <a:spcPts val="0"/>
                        </a:spcAft>
                      </a:pPr>
                      <a:r>
                        <a:rPr lang="pt-BR" sz="1300">
                          <a:latin typeface="Arial"/>
                          <a:ea typeface="Times New Roman"/>
                          <a:cs typeface="Times New Roman"/>
                        </a:rPr>
                        <a:t>Ana Paula da Silva da Rocha</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Discente</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Titular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831">
                <a:tc>
                  <a:txBody>
                    <a:bodyPr/>
                    <a:lstStyle/>
                    <a:p>
                      <a:pPr algn="just">
                        <a:spcAft>
                          <a:spcPts val="0"/>
                        </a:spcAft>
                      </a:pPr>
                      <a:r>
                        <a:rPr lang="pt-BR" sz="1300">
                          <a:latin typeface="Arial"/>
                          <a:ea typeface="Times New Roman"/>
                          <a:cs typeface="Times New Roman"/>
                        </a:rPr>
                        <a:t>Daniela Sanfelice</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Docente</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Titular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662">
                <a:tc>
                  <a:txBody>
                    <a:bodyPr/>
                    <a:lstStyle/>
                    <a:p>
                      <a:pPr algn="just">
                        <a:spcAft>
                          <a:spcPts val="0"/>
                        </a:spcAft>
                      </a:pPr>
                      <a:r>
                        <a:rPr lang="pt-BR" sz="1300">
                          <a:latin typeface="Arial"/>
                          <a:ea typeface="Times New Roman"/>
                          <a:cs typeface="Times New Roman"/>
                        </a:rPr>
                        <a:t>Diego Moreira da Rosa</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Desenvolvimento Institucional</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Coordenador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662">
                <a:tc>
                  <a:txBody>
                    <a:bodyPr/>
                    <a:lstStyle/>
                    <a:p>
                      <a:pPr algn="just">
                        <a:spcAft>
                          <a:spcPts val="0"/>
                        </a:spcAft>
                      </a:pPr>
                      <a:r>
                        <a:rPr lang="pt-BR" sz="1300">
                          <a:latin typeface="Arial"/>
                          <a:ea typeface="Times New Roman"/>
                          <a:cs typeface="Times New Roman"/>
                        </a:rPr>
                        <a:t>Janaína Barbosa Ramos</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Técnico-Administrativo em Educação</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Titular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662">
                <a:tc>
                  <a:txBody>
                    <a:bodyPr/>
                    <a:lstStyle/>
                    <a:p>
                      <a:pPr algn="just">
                        <a:spcAft>
                          <a:spcPts val="0"/>
                        </a:spcAft>
                      </a:pPr>
                      <a:r>
                        <a:rPr lang="pt-BR" sz="1300">
                          <a:latin typeface="Arial"/>
                          <a:ea typeface="Times New Roman"/>
                          <a:cs typeface="Times New Roman"/>
                        </a:rPr>
                        <a:t>João Wesley Lima de Queiroz</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Técnico-Administrativo em Educação</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Titular</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831">
                <a:tc>
                  <a:txBody>
                    <a:bodyPr/>
                    <a:lstStyle/>
                    <a:p>
                      <a:pPr algn="just">
                        <a:spcAft>
                          <a:spcPts val="0"/>
                        </a:spcAft>
                      </a:pPr>
                      <a:r>
                        <a:rPr lang="pt-BR" sz="1300" dirty="0">
                          <a:latin typeface="Arial"/>
                          <a:ea typeface="Times New Roman"/>
                          <a:cs typeface="Times New Roman"/>
                        </a:rPr>
                        <a:t>Sandro </a:t>
                      </a:r>
                      <a:r>
                        <a:rPr lang="pt-BR" sz="1300" dirty="0" err="1">
                          <a:latin typeface="Arial"/>
                          <a:ea typeface="Times New Roman"/>
                          <a:cs typeface="Times New Roman"/>
                        </a:rPr>
                        <a:t>Ouriques</a:t>
                      </a:r>
                      <a:r>
                        <a:rPr lang="pt-BR" sz="1300" dirty="0">
                          <a:latin typeface="Arial"/>
                          <a:ea typeface="Times New Roman"/>
                          <a:cs typeface="Times New Roman"/>
                        </a:rPr>
                        <a:t> Cardoso</a:t>
                      </a:r>
                      <a:endParaRPr lang="pt-BR" sz="13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a:latin typeface="Arial"/>
                          <a:ea typeface="Times New Roman"/>
                          <a:cs typeface="Times New Roman"/>
                        </a:rPr>
                        <a:t>Docente</a:t>
                      </a:r>
                      <a:endParaRPr lang="pt-BR" sz="13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300" dirty="0">
                          <a:latin typeface="Arial"/>
                          <a:ea typeface="Times New Roman"/>
                          <a:cs typeface="Times New Roman"/>
                        </a:rPr>
                        <a:t>Titular</a:t>
                      </a:r>
                      <a:endParaRPr lang="pt-BR" sz="13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500035" y="692150"/>
            <a:ext cx="6500858" cy="923330"/>
          </a:xfrm>
          <a:prstGeom prst="rect">
            <a:avLst/>
          </a:prstGeom>
          <a:noFill/>
          <a:ln w="9525">
            <a:noFill/>
            <a:miter lim="800000"/>
            <a:headEnd/>
            <a:tailEnd/>
          </a:ln>
        </p:spPr>
        <p:txBody>
          <a:bodyPr wrap="square">
            <a:spAutoFit/>
          </a:bodyPr>
          <a:lstStyle/>
          <a:p>
            <a:r>
              <a:rPr lang="pt-BR" sz="2800" b="1" kern="0" dirty="0" smtClean="0">
                <a:solidFill>
                  <a:srgbClr val="000000"/>
                </a:solidFill>
              </a:rPr>
              <a:t>Demandas atuais para os Campus</a:t>
            </a:r>
          </a:p>
          <a:p>
            <a:endParaRPr lang="pt-BR" sz="2600" dirty="0"/>
          </a:p>
        </p:txBody>
      </p:sp>
      <p:sp>
        <p:nvSpPr>
          <p:cNvPr id="4" name="Rectangle 3"/>
          <p:cNvSpPr txBox="1">
            <a:spLocks noChangeAspect="1" noChangeArrowheads="1"/>
          </p:cNvSpPr>
          <p:nvPr/>
        </p:nvSpPr>
        <p:spPr bwMode="auto">
          <a:xfrm>
            <a:off x="323850" y="1142984"/>
            <a:ext cx="8534430" cy="5000660"/>
          </a:xfrm>
          <a:prstGeom prst="rect">
            <a:avLst/>
          </a:prstGeom>
          <a:noFill/>
          <a:ln w="9525">
            <a:noFill/>
            <a:miter lim="800000"/>
            <a:headEnd/>
            <a:tailEnd/>
          </a:ln>
        </p:spPr>
        <p:txBody>
          <a:bodyPr/>
          <a:lstStyle/>
          <a:p>
            <a:pPr marL="533400" indent="-271463" eaLnBrk="0" hangingPunct="0">
              <a:lnSpc>
                <a:spcPct val="150000"/>
              </a:lnSpc>
              <a:spcBef>
                <a:spcPts val="650"/>
              </a:spcBef>
              <a:buFont typeface="Arial" pitchFamily="34" charset="0"/>
              <a:buChar char="•"/>
              <a:defRPr/>
            </a:pPr>
            <a:r>
              <a:rPr lang="pt-BR" kern="0" dirty="0" smtClean="0">
                <a:solidFill>
                  <a:srgbClr val="000000"/>
                </a:solidFill>
              </a:rPr>
              <a:t>Plano de Ofertas de Cursos e Vagas</a:t>
            </a:r>
          </a:p>
          <a:p>
            <a:pPr marL="990600" lvl="1" indent="-271463" eaLnBrk="0" hangingPunct="0">
              <a:spcBef>
                <a:spcPts val="650"/>
              </a:spcBef>
              <a:buFont typeface="Arial" pitchFamily="34" charset="0"/>
              <a:buChar char="•"/>
              <a:defRPr/>
            </a:pPr>
            <a:r>
              <a:rPr lang="pt-BR" kern="0" dirty="0" smtClean="0">
                <a:solidFill>
                  <a:srgbClr val="000000"/>
                </a:solidFill>
              </a:rPr>
              <a:t>Repassar para comissão temática o plano de oferta de cursos e vagas para  2019-2023.</a:t>
            </a:r>
          </a:p>
          <a:p>
            <a:pPr marL="990600" lvl="1" indent="-271463" eaLnBrk="0" hangingPunct="0">
              <a:spcBef>
                <a:spcPts val="650"/>
              </a:spcBef>
              <a:buFont typeface="Arial" pitchFamily="34" charset="0"/>
              <a:buChar char="•"/>
              <a:defRPr/>
            </a:pPr>
            <a:r>
              <a:rPr lang="pt-BR" kern="0" dirty="0" smtClean="0">
                <a:solidFill>
                  <a:srgbClr val="000000"/>
                </a:solidFill>
              </a:rPr>
              <a:t>Demanda recebida pela Direção em </a:t>
            </a:r>
            <a:r>
              <a:rPr lang="pt-BR" b="1" kern="0" dirty="0" smtClean="0"/>
              <a:t>13/08/2018</a:t>
            </a:r>
            <a:r>
              <a:rPr lang="pt-BR" b="1" kern="0" dirty="0" smtClean="0">
                <a:solidFill>
                  <a:srgbClr val="000000"/>
                </a:solidFill>
              </a:rPr>
              <a:t>, com prazo para entrega em 31/08/2018.</a:t>
            </a:r>
          </a:p>
          <a:p>
            <a:pPr marL="990600" lvl="1" indent="-271463" eaLnBrk="0" hangingPunct="0">
              <a:spcBef>
                <a:spcPts val="650"/>
              </a:spcBef>
              <a:buFont typeface="Arial" pitchFamily="34" charset="0"/>
              <a:buChar char="•"/>
              <a:defRPr/>
            </a:pPr>
            <a:r>
              <a:rPr lang="pt-BR" kern="0" dirty="0" smtClean="0">
                <a:solidFill>
                  <a:srgbClr val="000000"/>
                </a:solidFill>
              </a:rPr>
              <a:t>Ações tomadas pelo Grupo Diretivo:</a:t>
            </a:r>
          </a:p>
          <a:p>
            <a:pPr marL="1447800" lvl="2" indent="-271463" eaLnBrk="0" hangingPunct="0">
              <a:spcBef>
                <a:spcPts val="650"/>
              </a:spcBef>
              <a:buFont typeface="Arial" pitchFamily="34" charset="0"/>
              <a:buChar char="•"/>
              <a:defRPr/>
            </a:pPr>
            <a:r>
              <a:rPr lang="pt-BR" kern="0" dirty="0" smtClean="0">
                <a:solidFill>
                  <a:srgbClr val="000000"/>
                </a:solidFill>
              </a:rPr>
              <a:t>Publicação do Relatório de Avaliação dos Cursos Atuais – publicado em 22/08/2018;</a:t>
            </a:r>
          </a:p>
          <a:p>
            <a:pPr marL="1447800" lvl="2" indent="-271463" eaLnBrk="0" hangingPunct="0">
              <a:spcBef>
                <a:spcPts val="650"/>
              </a:spcBef>
              <a:buFont typeface="Arial" pitchFamily="34" charset="0"/>
              <a:buChar char="•"/>
              <a:defRPr/>
            </a:pPr>
            <a:r>
              <a:rPr lang="pt-BR" kern="0" dirty="0" smtClean="0">
                <a:solidFill>
                  <a:srgbClr val="000000"/>
                </a:solidFill>
              </a:rPr>
              <a:t>Análise dos indicadores e definição inicial do plano de oferta de cursos e vagas. Plano entregue a comissão temática em 31/08/2018;</a:t>
            </a:r>
          </a:p>
          <a:p>
            <a:pPr marL="1447800" lvl="2" indent="-271463" eaLnBrk="0" hangingPunct="0">
              <a:spcBef>
                <a:spcPts val="650"/>
              </a:spcBef>
              <a:buFont typeface="Arial" pitchFamily="34" charset="0"/>
              <a:buChar char="•"/>
              <a:defRPr/>
            </a:pPr>
            <a:r>
              <a:rPr lang="pt-BR" kern="0" dirty="0" smtClean="0">
                <a:solidFill>
                  <a:srgbClr val="000000"/>
                </a:solidFill>
              </a:rPr>
              <a:t>Definição de uma metodologia para participação da comunidade – 30/08/2018;</a:t>
            </a:r>
          </a:p>
          <a:p>
            <a:pPr marL="1447800" lvl="2" indent="-271463" eaLnBrk="0" hangingPunct="0">
              <a:spcBef>
                <a:spcPts val="650"/>
              </a:spcBef>
              <a:buFont typeface="Arial" pitchFamily="34" charset="0"/>
              <a:buChar char="•"/>
              <a:defRPr/>
            </a:pPr>
            <a:r>
              <a:rPr lang="pt-BR" kern="0" dirty="0" smtClean="0">
                <a:solidFill>
                  <a:srgbClr val="000000"/>
                </a:solidFill>
              </a:rPr>
              <a:t>Reunião do Conselho de Campus para apresentação do plano proposto e da metodologia de participação da comunidade – 30/08/2018;</a:t>
            </a:r>
            <a:endParaRPr lang="pt-B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2762</TotalTime>
  <Words>2106</Words>
  <Application>Microsoft Office PowerPoint</Application>
  <PresentationFormat>Apresentação na tela (4:3)</PresentationFormat>
  <Paragraphs>421</Paragraphs>
  <Slides>29</Slides>
  <Notes>8</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Tema1</vt:lpstr>
      <vt:lpstr>PDI – 2019/2023 Planejamento de Cursos e Vagas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Bom trabalho!!!</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Diretor</cp:lastModifiedBy>
  <cp:revision>277</cp:revision>
  <dcterms:created xsi:type="dcterms:W3CDTF">2013-09-27T18:12:48Z</dcterms:created>
  <dcterms:modified xsi:type="dcterms:W3CDTF">2018-09-28T15:46:44Z</dcterms:modified>
</cp:coreProperties>
</file>