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y="5143500" cx="9144000"/>
  <p:notesSz cx="6858000" cy="9144000"/>
  <p:embeddedFontLst>
    <p:embeddedFont>
      <p:font typeface="Montserrat ExtraBold"/>
      <p:bold r:id="rId23"/>
      <p:bold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r:id="rId25" roundtripDataSignature="AMtx7miVt/H4/m67jDkAtvmfPzBk34Cnj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font" Target="fonts/MontserratExtraBold-boldItalic.fntdata"/><Relationship Id="rId23" Type="http://schemas.openxmlformats.org/officeDocument/2006/relationships/font" Target="fonts/MontserratExtraBold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5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1e3809a2f11_0_1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5" name="Google Shape;105;g1e3809a2f11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1e3809a2f11_0_2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0" name="Google Shape;110;g1e3809a2f11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1e3809a2f11_0_2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5" name="Google Shape;115;g1e3809a2f11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1e3809a2f11_0_2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0" name="Google Shape;120;g1e3809a2f11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1e3809a2f11_0_3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5" name="Google Shape;125;g1e3809a2f11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1e3809a2f11_0_3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0" name="Google Shape;130;g1e3809a2f11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1e3809a2f11_0_4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5" name="Google Shape;135;g1e3809a2f11_0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1e2dbeada15_0_4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0" name="Google Shape;140;g1e2dbeada15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1b16d6de0b8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0" name="Google Shape;60;g1b16d6de0b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1e2dbeada15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6" name="Google Shape;66;g1e2dbeada1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1e2dbeada15_0_1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2" name="Google Shape;72;g1e2dbeada15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e2dbeada15_0_2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9" name="Google Shape;79;g1e2dbeada15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1e3809a2f11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5" name="Google Shape;85;g1e3809a2f1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1e3809a2f11_0_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0" name="Google Shape;90;g1e3809a2f11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1e3809a2f11_0_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5" name="Google Shape;95;g1e3809a2f11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e3809a2f11_0_1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0" name="Google Shape;100;g1e3809a2f11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1" name="Google Shape;11;p3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2" name="Google Shape;12;p3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39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39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3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1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5" name="Google Shape;15;p3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6" name="Google Shape;16;p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2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3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3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33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3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3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3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35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35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3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36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3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37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37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37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3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38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3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2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5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5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5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5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5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5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7.png"/><Relationship Id="rId4" Type="http://schemas.openxmlformats.org/officeDocument/2006/relationships/hyperlink" Target="mailto:lucas.coradini@ifrs.edu.br" TargetMode="External"/><Relationship Id="rId5" Type="http://schemas.openxmlformats.org/officeDocument/2006/relationships/hyperlink" Target="mailto:proen@ifrs.edu.br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38761D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475" y="0"/>
            <a:ext cx="9139050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001694" y="1870368"/>
            <a:ext cx="1049449" cy="140274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6" name="Google Shape;56;p1"/>
          <p:cNvCxnSpPr/>
          <p:nvPr/>
        </p:nvCxnSpPr>
        <p:spPr>
          <a:xfrm>
            <a:off x="6688286" y="1724850"/>
            <a:ext cx="0" cy="1693800"/>
          </a:xfrm>
          <a:prstGeom prst="straightConnector1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7" name="Google Shape;57;p1"/>
          <p:cNvSpPr txBox="1"/>
          <p:nvPr/>
        </p:nvSpPr>
        <p:spPr>
          <a:xfrm>
            <a:off x="1345592" y="1398698"/>
            <a:ext cx="4906800" cy="169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lang="pt-BR" sz="3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Novo regulamento das Atividades Docentes no IFRS</a:t>
            </a:r>
            <a:endParaRPr b="1" sz="33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t/>
            </a:r>
            <a:endParaRPr b="1" sz="32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lang="pt-BR" sz="15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RESOLUÇÃO Nº 067, DE 07 DE DEZEMBRO DE 2022</a:t>
            </a:r>
            <a:endParaRPr b="1" sz="15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t/>
            </a:r>
            <a:endParaRPr b="1" i="0" sz="32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t/>
            </a:r>
            <a:endParaRPr sz="19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t/>
            </a:r>
            <a:endParaRPr sz="19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8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1e3809a2f11_0_17"/>
          <p:cNvSpPr txBox="1"/>
          <p:nvPr/>
        </p:nvSpPr>
        <p:spPr>
          <a:xfrm>
            <a:off x="482725" y="1089950"/>
            <a:ext cx="5987100" cy="89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u="sng">
                <a:solidFill>
                  <a:schemeClr val="dk1"/>
                </a:solidFill>
              </a:rPr>
              <a:t>Ficará a critério das Coordenações e Direção de Ensino o acompanhamento e a distribuição das atividades supracitadas</a:t>
            </a:r>
            <a:r>
              <a:rPr lang="pt-BR" sz="1800">
                <a:solidFill>
                  <a:schemeClr val="dk1"/>
                </a:solidFill>
              </a:rPr>
              <a:t> dos docentes enquadrados na situação descrita no slide anterior, garantindo-lhes a possibilidade de alcançar a carga horária mínima. 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</a:rPr>
              <a:t>§ 2º Para fins de cômputo de carga horária mínima em sala de aula, poderá ser considerada a média entre dois semestres letivos consecutivos. </a:t>
            </a:r>
            <a:endParaRPr b="1" sz="37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1" i="0" sz="1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1" i="0" sz="1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5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1e3809a2f11_0_21"/>
          <p:cNvSpPr txBox="1"/>
          <p:nvPr/>
        </p:nvSpPr>
        <p:spPr>
          <a:xfrm>
            <a:off x="389000" y="492425"/>
            <a:ext cx="5787900" cy="89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700">
                <a:solidFill>
                  <a:schemeClr val="dk1"/>
                </a:solidFill>
              </a:rPr>
              <a:t>6 - Sobre a Co-docência</a:t>
            </a:r>
            <a:endParaRPr sz="27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7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500">
                <a:solidFill>
                  <a:schemeClr val="dk1"/>
                </a:solidFill>
              </a:rPr>
              <a:t>Nos casos de projetos integradores, ou quando o componente curricular tiver um ou mais professores adicionais, a carga horária total do componente curricular poderá, para efeitos de registro nos Planos Individuais de Trabalho, ser dividida de acordo com a participação dos diferentes docentes ou registrada em proporções maiores ou até na totalidade por cada um dos docentes participantes,</a:t>
            </a:r>
            <a:r>
              <a:rPr lang="pt-BR" sz="1500" u="sng">
                <a:solidFill>
                  <a:schemeClr val="dk1"/>
                </a:solidFill>
              </a:rPr>
              <a:t> mediante justificativa e após avaliação e aprovação por parte da coordenação de ensino, considerando o previsto no PPC do curso (natureza do componente curricular. Ex: atividades práticas, laboratoriais, integradores, etc)</a:t>
            </a:r>
            <a:r>
              <a:rPr lang="pt-BR" sz="1500">
                <a:solidFill>
                  <a:schemeClr val="dk1"/>
                </a:solidFill>
              </a:rPr>
              <a:t>.</a:t>
            </a:r>
            <a:endParaRPr sz="31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1" i="0" sz="1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1" i="0" sz="1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5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1e3809a2f11_0_25"/>
          <p:cNvSpPr txBox="1"/>
          <p:nvPr/>
        </p:nvSpPr>
        <p:spPr>
          <a:xfrm>
            <a:off x="142950" y="246375"/>
            <a:ext cx="6725100" cy="89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700">
                <a:solidFill>
                  <a:schemeClr val="dk1"/>
                </a:solidFill>
              </a:rPr>
              <a:t>6 - Situações em que é </a:t>
            </a:r>
            <a:r>
              <a:rPr lang="pt-BR" sz="2700">
                <a:solidFill>
                  <a:schemeClr val="dk1"/>
                </a:solidFill>
              </a:rPr>
              <a:t>possível</a:t>
            </a:r>
            <a:r>
              <a:rPr lang="pt-BR" sz="2700">
                <a:solidFill>
                  <a:schemeClr val="dk1"/>
                </a:solidFill>
              </a:rPr>
              <a:t> a Redução de CH em sala de aula:</a:t>
            </a:r>
            <a:endParaRPr sz="27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700">
              <a:solidFill>
                <a:schemeClr val="dk1"/>
              </a:solidFill>
            </a:endParaRPr>
          </a:p>
          <a:p>
            <a:pPr indent="-323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pt-BR" sz="1500">
                <a:solidFill>
                  <a:schemeClr val="dk1"/>
                </a:solidFill>
              </a:rPr>
              <a:t>Docentes que tem substituto no campus (liberação integral);</a:t>
            </a:r>
            <a:endParaRPr sz="1500">
              <a:solidFill>
                <a:schemeClr val="dk1"/>
              </a:solidFill>
            </a:endParaRPr>
          </a:p>
          <a:p>
            <a:pPr indent="-323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pt-BR" sz="1500">
                <a:solidFill>
                  <a:schemeClr val="dk1"/>
                </a:solidFill>
              </a:rPr>
              <a:t>Docentes que se enquadrem nas situações previstas do Art. 98, § 2º e § 3º, da Lei 8.112/90 (servidor com deficiência, extensivo a filhos, cônjuge ou dependente com deficiência, podendo reduzir até o mínimo de 10h e máximo de 12h em sala de aula);</a:t>
            </a:r>
            <a:endParaRPr sz="1500">
              <a:solidFill>
                <a:schemeClr val="dk1"/>
              </a:solidFill>
            </a:endParaRPr>
          </a:p>
          <a:p>
            <a:pPr indent="-323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pt-BR" sz="1500">
                <a:solidFill>
                  <a:schemeClr val="dk1"/>
                </a:solidFill>
              </a:rPr>
              <a:t>Docentes em processo de capacitação ou qualificação (horário especial de estudante com redução que observe o mínimo de 8h em aulas);</a:t>
            </a:r>
            <a:endParaRPr sz="1500">
              <a:solidFill>
                <a:schemeClr val="dk1"/>
              </a:solidFill>
            </a:endParaRPr>
          </a:p>
          <a:p>
            <a:pPr indent="-323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pt-BR" sz="1500">
                <a:solidFill>
                  <a:schemeClr val="dk1"/>
                </a:solidFill>
              </a:rPr>
              <a:t>Os docentes responsáveis por programas e/ou projetos institucionais (reduz o mínimo para 10h, ou 8h quando forem dois ou mais projetos, ou for pesquisador produtividade do CNPq);</a:t>
            </a:r>
            <a:endParaRPr sz="1500">
              <a:solidFill>
                <a:schemeClr val="dk1"/>
              </a:solidFill>
            </a:endParaRPr>
          </a:p>
          <a:p>
            <a:pPr indent="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1" i="0" sz="1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1" i="0" sz="1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5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1e3809a2f11_0_29"/>
          <p:cNvSpPr txBox="1"/>
          <p:nvPr/>
        </p:nvSpPr>
        <p:spPr>
          <a:xfrm>
            <a:off x="131225" y="129200"/>
            <a:ext cx="6725100" cy="89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700">
                <a:solidFill>
                  <a:schemeClr val="dk1"/>
                </a:solidFill>
              </a:rPr>
              <a:t>6 - </a:t>
            </a:r>
            <a:r>
              <a:rPr lang="pt-BR" sz="2700">
                <a:solidFill>
                  <a:schemeClr val="dk1"/>
                </a:solidFill>
              </a:rPr>
              <a:t>Situações em que é possível a Redução de CH em sala de aula:</a:t>
            </a:r>
            <a:endParaRPr sz="27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700">
              <a:solidFill>
                <a:schemeClr val="dk1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pt-BR" sz="1600">
                <a:solidFill>
                  <a:schemeClr val="dk1"/>
                </a:solidFill>
              </a:rPr>
              <a:t>Docentes ocupantes de cargos e funções comissionados (redução total ou parcial, limitando a 10h em sala, no caso da redução parcial);</a:t>
            </a:r>
            <a:endParaRPr sz="1600">
              <a:solidFill>
                <a:schemeClr val="dk1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pt-BR" sz="1600">
                <a:solidFill>
                  <a:schemeClr val="dk1"/>
                </a:solidFill>
              </a:rPr>
              <a:t>Docentes ocupantes de cargos de coordenação de cursos regulares (podem reduzir até um mínimo de 8h); </a:t>
            </a:r>
            <a:endParaRPr sz="1600">
              <a:solidFill>
                <a:schemeClr val="dk1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pt-BR" sz="1600">
                <a:solidFill>
                  <a:schemeClr val="dk1"/>
                </a:solidFill>
              </a:rPr>
              <a:t>Docentes que atuam como editores-chefes dos Periódicos Técnicos e/ou Científicos do FRS (podem reduzir até um mínimo de 8h); </a:t>
            </a:r>
            <a:endParaRPr sz="1600">
              <a:solidFill>
                <a:schemeClr val="dk1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pt-BR" sz="1600">
                <a:solidFill>
                  <a:schemeClr val="dk1"/>
                </a:solidFill>
              </a:rPr>
              <a:t>Docentes que ultrapassarem os números de </a:t>
            </a:r>
            <a:r>
              <a:rPr b="1" lang="pt-BR" sz="1600">
                <a:solidFill>
                  <a:schemeClr val="dk1"/>
                </a:solidFill>
              </a:rPr>
              <a:t>turmas</a:t>
            </a:r>
            <a:r>
              <a:rPr lang="pt-BR" sz="1600">
                <a:solidFill>
                  <a:schemeClr val="dk1"/>
                </a:solidFill>
              </a:rPr>
              <a:t> e de alunos previstos na organização didática (não existe essa definição na OD).</a:t>
            </a:r>
            <a:endParaRPr sz="2000">
              <a:solidFill>
                <a:schemeClr val="dk1"/>
              </a:solidFill>
            </a:endParaRPr>
          </a:p>
          <a:p>
            <a:pPr indent="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1" i="0" sz="1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1" i="0" sz="1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5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1e3809a2f11_0_33"/>
          <p:cNvSpPr txBox="1"/>
          <p:nvPr/>
        </p:nvSpPr>
        <p:spPr>
          <a:xfrm>
            <a:off x="131225" y="129200"/>
            <a:ext cx="6725100" cy="89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700">
                <a:solidFill>
                  <a:schemeClr val="dk1"/>
                </a:solidFill>
              </a:rPr>
              <a:t>IMPORTANTE:</a:t>
            </a:r>
            <a:endParaRPr sz="27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chemeClr val="dk1"/>
              </a:solidFill>
            </a:endParaRPr>
          </a:p>
          <a:p>
            <a:pPr indent="-3365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●"/>
            </a:pPr>
            <a:r>
              <a:rPr lang="pt-BR" sz="1700">
                <a:solidFill>
                  <a:schemeClr val="dk1"/>
                </a:solidFill>
              </a:rPr>
              <a:t>Os limites da redução prevista no caput do artigo estão especificados no Anexo da Resolução em Regulamento Específico de Redução da Carga Horária em Sala de Aula;</a:t>
            </a:r>
            <a:endParaRPr sz="1700"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chemeClr val="dk1"/>
              </a:solidFill>
            </a:endParaRPr>
          </a:p>
          <a:p>
            <a:pPr indent="-3365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●"/>
            </a:pPr>
            <a:r>
              <a:rPr lang="pt-BR" sz="1700">
                <a:solidFill>
                  <a:schemeClr val="dk1"/>
                </a:solidFill>
              </a:rPr>
              <a:t>Será emitida uma Instrução Normativa para regrar fluxos e procedimentos para as solicitações de redução de carga horária.</a:t>
            </a:r>
            <a:endParaRPr sz="1700"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chemeClr val="dk1"/>
              </a:solidFill>
            </a:endParaRPr>
          </a:p>
          <a:p>
            <a:pPr indent="-3365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●"/>
            </a:pPr>
            <a:r>
              <a:rPr lang="pt-BR" sz="1700">
                <a:solidFill>
                  <a:schemeClr val="dk1"/>
                </a:solidFill>
              </a:rPr>
              <a:t>Compete ao Reitor do IFRS a aprovação das solicitações de redução de carga horária, podendo ser delegado aos Diretores Gerais.</a:t>
            </a:r>
            <a:endParaRPr sz="1700">
              <a:solidFill>
                <a:schemeClr val="dk1"/>
              </a:solidFill>
            </a:endParaRPr>
          </a:p>
          <a:p>
            <a:pPr indent="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1" i="0" sz="1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1" i="0" sz="1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5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1e3809a2f11_0_37"/>
          <p:cNvSpPr txBox="1"/>
          <p:nvPr/>
        </p:nvSpPr>
        <p:spPr>
          <a:xfrm>
            <a:off x="131225" y="129200"/>
            <a:ext cx="6725100" cy="89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700">
                <a:solidFill>
                  <a:schemeClr val="dk1"/>
                </a:solidFill>
              </a:rPr>
              <a:t>IMPORTANTE:</a:t>
            </a:r>
            <a:endParaRPr sz="27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chemeClr val="dk1"/>
              </a:solidFill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pt-BR" sz="1800">
                <a:solidFill>
                  <a:schemeClr val="dk1"/>
                </a:solidFill>
              </a:rPr>
              <a:t>O PIT deverá ser submetido pelo professor à chefia imediata até a 4ª semana de aula após o início do semestre letivo, conforme o calendário acadêmico do campus.</a:t>
            </a:r>
            <a:endParaRPr sz="1800"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pt-BR" sz="1800">
                <a:solidFill>
                  <a:schemeClr val="dk1"/>
                </a:solidFill>
              </a:rPr>
              <a:t>O PIT deverá ser homologado pelas diretorias/coordenações de ensino, pesquisa, extensão e direção-geral. </a:t>
            </a:r>
            <a:endParaRPr sz="1800"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pt-BR" sz="1800">
                <a:solidFill>
                  <a:schemeClr val="dk1"/>
                </a:solidFill>
              </a:rPr>
              <a:t>A instituição deverá tornar público o PIT em seu sítio oficial. </a:t>
            </a:r>
            <a:endParaRPr sz="2400">
              <a:solidFill>
                <a:schemeClr val="dk1"/>
              </a:solidFill>
            </a:endParaRPr>
          </a:p>
          <a:p>
            <a:pPr indent="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1" i="0" sz="1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1" i="0" sz="1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5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1e3809a2f11_0_41"/>
          <p:cNvSpPr txBox="1"/>
          <p:nvPr/>
        </p:nvSpPr>
        <p:spPr>
          <a:xfrm>
            <a:off x="131225" y="129200"/>
            <a:ext cx="7006500" cy="89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700">
                <a:solidFill>
                  <a:schemeClr val="dk1"/>
                </a:solidFill>
              </a:rPr>
              <a:t>7 - Medidas necessárias:</a:t>
            </a:r>
            <a:endParaRPr sz="27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chemeClr val="dk1"/>
              </a:solidFill>
            </a:endParaRPr>
          </a:p>
          <a:p>
            <a:pPr indent="-3746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Char char="●"/>
            </a:pPr>
            <a:r>
              <a:rPr lang="pt-BR" sz="1700">
                <a:solidFill>
                  <a:schemeClr val="dk1"/>
                </a:solidFill>
              </a:rPr>
              <a:t>Ajustar os cronogramas dos editais de seleção de projetos de ensino, pesquisa e extensão, de modo que ao final do segundo semestre os servidores já saibam que projetos vão desenvolver no ano seguinte.</a:t>
            </a:r>
            <a:endParaRPr sz="1700">
              <a:solidFill>
                <a:schemeClr val="dk1"/>
              </a:solidFill>
            </a:endParaRPr>
          </a:p>
          <a:p>
            <a:pPr indent="-3365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●"/>
            </a:pPr>
            <a:r>
              <a:rPr lang="pt-BR" sz="1700">
                <a:solidFill>
                  <a:schemeClr val="dk1"/>
                </a:solidFill>
              </a:rPr>
              <a:t>Antecipar os pedidos de redução de carga horária à elaboração do PIT, evitando ajustes e realocações de carga horária com as aulas em curso;</a:t>
            </a:r>
            <a:endParaRPr sz="1700">
              <a:solidFill>
                <a:schemeClr val="dk1"/>
              </a:solidFill>
            </a:endParaRPr>
          </a:p>
          <a:p>
            <a:pPr indent="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chemeClr val="dk1"/>
                </a:solidFill>
              </a:rPr>
              <a:t>1º. Seleção de projetos</a:t>
            </a:r>
            <a:endParaRPr sz="1700">
              <a:solidFill>
                <a:schemeClr val="dk1"/>
              </a:solidFill>
            </a:endParaRPr>
          </a:p>
          <a:p>
            <a:pPr indent="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chemeClr val="dk1"/>
                </a:solidFill>
              </a:rPr>
              <a:t>2º. Envio dos pedidos de redução de carga horária</a:t>
            </a:r>
            <a:endParaRPr sz="1700">
              <a:solidFill>
                <a:schemeClr val="dk1"/>
              </a:solidFill>
            </a:endParaRPr>
          </a:p>
          <a:p>
            <a:pPr indent="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chemeClr val="dk1"/>
                </a:solidFill>
              </a:rPr>
              <a:t>3º. Retorno da Direção quanto aos pedidos e distribuição dos encargos pela DE;</a:t>
            </a:r>
            <a:endParaRPr sz="1700">
              <a:solidFill>
                <a:schemeClr val="dk1"/>
              </a:solidFill>
            </a:endParaRPr>
          </a:p>
          <a:p>
            <a:pPr indent="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chemeClr val="dk1"/>
                </a:solidFill>
              </a:rPr>
              <a:t>4º Elaboração e entrega dos PIT;</a:t>
            </a:r>
            <a:endParaRPr sz="1700">
              <a:solidFill>
                <a:schemeClr val="dk1"/>
              </a:solidFill>
            </a:endParaRPr>
          </a:p>
          <a:p>
            <a:pPr indent="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1" i="0" sz="1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1" i="0" sz="1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5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1e2dbeada15_0_45"/>
          <p:cNvSpPr txBox="1"/>
          <p:nvPr/>
        </p:nvSpPr>
        <p:spPr>
          <a:xfrm>
            <a:off x="2755675" y="1141200"/>
            <a:ext cx="4815600" cy="321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00"/>
              <a:buFont typeface="Arial"/>
              <a:buNone/>
            </a:pPr>
            <a:r>
              <a:t/>
            </a:r>
            <a:endParaRPr b="1" i="0" sz="39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pt-BR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CONTATO:</a:t>
            </a:r>
            <a:endParaRPr b="1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pt-BR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Lucas Coradini</a:t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pt-BR" sz="18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lucas.coradini@ifrs.edu.br</a:t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pt-BR" sz="18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proen@ifrs.edu.br</a:t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1b16d6de0b8_0_0"/>
          <p:cNvSpPr txBox="1"/>
          <p:nvPr/>
        </p:nvSpPr>
        <p:spPr>
          <a:xfrm>
            <a:off x="438300" y="583050"/>
            <a:ext cx="5890800" cy="22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0" i="0" lang="pt-BR" sz="4000" u="none" cap="none" strike="noStrike">
                <a:solidFill>
                  <a:srgbClr val="FFFFFF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1 - Contexto</a:t>
            </a:r>
            <a:endParaRPr b="0" i="0" sz="4000" u="none" cap="none" strike="noStrike">
              <a:solidFill>
                <a:srgbClr val="FFFFFF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t/>
            </a:r>
            <a:endParaRPr sz="4000">
              <a:solidFill>
                <a:srgbClr val="FFFFFF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  <a:p>
            <a:pPr indent="0" lvl="0" marL="0" marR="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5"/>
              <a:buFont typeface="Arial"/>
              <a:buNone/>
            </a:pPr>
            <a:r>
              <a:t/>
            </a:r>
            <a:endParaRPr b="0" i="0" sz="224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70840" lvl="0" marL="457200" marR="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40"/>
              <a:buFont typeface="Calibri"/>
              <a:buChar char="●"/>
            </a:pPr>
            <a:r>
              <a:rPr lang="pt-BR" sz="224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Previsão de revisão da Res. 082/2011;</a:t>
            </a:r>
            <a:endParaRPr sz="224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4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70840" lvl="0" marL="457200" marR="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40"/>
              <a:buFont typeface="Calibri"/>
              <a:buChar char="●"/>
            </a:pPr>
            <a:r>
              <a:rPr lang="pt-BR" sz="224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Atualização da legislação;</a:t>
            </a:r>
            <a:endParaRPr sz="224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4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70840" lvl="0" marL="457200" marR="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40"/>
              <a:buFont typeface="Calibri"/>
              <a:buChar char="●"/>
            </a:pPr>
            <a:r>
              <a:rPr lang="pt-BR" sz="224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Processo de construção na CPPD e CONSUP;</a:t>
            </a:r>
            <a:endParaRPr sz="224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5"/>
              <a:buFont typeface="Arial"/>
              <a:buNone/>
            </a:pPr>
            <a:r>
              <a:t/>
            </a:r>
            <a:endParaRPr b="0" i="0" sz="224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3" name="Google Shape;63;g1b16d6de0b8_0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38300" y="4250149"/>
            <a:ext cx="2059625" cy="715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1e2dbeada15_0_0"/>
          <p:cNvSpPr txBox="1"/>
          <p:nvPr/>
        </p:nvSpPr>
        <p:spPr>
          <a:xfrm>
            <a:off x="192275" y="129200"/>
            <a:ext cx="6511800" cy="22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pt-BR" sz="3400">
                <a:solidFill>
                  <a:srgbClr val="FFFFFF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2</a:t>
            </a:r>
            <a:r>
              <a:rPr b="0" i="0" lang="pt-BR" sz="3400" u="none" cap="none" strike="noStrike">
                <a:solidFill>
                  <a:srgbClr val="FFFFFF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 - </a:t>
            </a:r>
            <a:r>
              <a:rPr lang="pt-BR" sz="3400">
                <a:solidFill>
                  <a:srgbClr val="FFFFFF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Inovações</a:t>
            </a:r>
            <a:endParaRPr b="0" i="0" sz="3400" u="none" cap="none" strike="noStrike">
              <a:solidFill>
                <a:srgbClr val="FFFFFF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  <a:p>
            <a:pPr indent="0" lvl="0" marL="0" marR="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5"/>
              <a:buFont typeface="Arial"/>
              <a:buNone/>
            </a:pPr>
            <a:r>
              <a:t/>
            </a:r>
            <a:endParaRPr b="0" i="0" sz="224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365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libri"/>
              <a:buChar char="●"/>
            </a:pPr>
            <a:r>
              <a:rPr lang="pt-BR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Considera a diversidade do fazer docente e fazê-la representada no PIT;</a:t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365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libri"/>
              <a:buChar char="●"/>
            </a:pPr>
            <a:r>
              <a:rPr lang="pt-BR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Incorpora questões relacionadas aos FIC, EaD/MOOC, PEI, Pós-graduação, participação em Grupos de Pesquisas, Comitês Editoriais, Habitats de Inovação e Empreendedorismo, entre outros;</a:t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365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libri"/>
              <a:buChar char="●"/>
            </a:pPr>
            <a:r>
              <a:rPr lang="pt-BR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Estabelece atividades a serem atribuídas para quem não atinge a carga horária mínima em sala de aula;</a:t>
            </a:r>
            <a:endParaRPr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365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libri"/>
              <a:buChar char="●"/>
            </a:pPr>
            <a:r>
              <a:rPr lang="pt-BR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Permite redução de carga horária em sala de aula, com especial valorização ao desenvolvimento de programas e projetos de ensino, pesquisa e extensão.</a:t>
            </a:r>
            <a:endParaRPr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365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libri"/>
              <a:buChar char="●"/>
            </a:pPr>
            <a:r>
              <a:rPr lang="pt-BR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Elaboração e análise do PIT via sistema.</a:t>
            </a:r>
            <a:endParaRPr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5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9" name="Google Shape;69;g1e2dbeada15_0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92275" y="4359674"/>
            <a:ext cx="2047900" cy="711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1e2dbeada15_0_10"/>
          <p:cNvSpPr txBox="1"/>
          <p:nvPr/>
        </p:nvSpPr>
        <p:spPr>
          <a:xfrm>
            <a:off x="215700" y="363525"/>
            <a:ext cx="6511800" cy="54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lang="pt-BR" sz="3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b="1" i="0" lang="pt-BR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- </a:t>
            </a:r>
            <a:r>
              <a:rPr b="1" lang="pt-BR" sz="3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 conceito de aula</a:t>
            </a:r>
            <a:endParaRPr b="1" i="0" sz="33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1" i="0" sz="1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1" i="0" sz="1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5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5" name="Google Shape;75;g1e2dbeada15_0_1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15700" y="4330674"/>
            <a:ext cx="2165075" cy="752550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Google Shape;76;g1e2dbeada15_0_10"/>
          <p:cNvSpPr txBox="1"/>
          <p:nvPr/>
        </p:nvSpPr>
        <p:spPr>
          <a:xfrm>
            <a:off x="154650" y="1295000"/>
            <a:ext cx="6455700" cy="28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746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Char char="●"/>
            </a:pPr>
            <a:r>
              <a:rPr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Será considerada aula a unidade de tempo dedicada ao ministério do ensino teórico, prático, de laboratório ou afim, previsto nas matrizes curriculares dos cursos ofertados pelo IFRS, regulares ou não, </a:t>
            </a:r>
            <a:r>
              <a:rPr b="1" lang="pt-BR" sz="1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incluindo cursos de Formação Inicial e Continuada (FIC) e cursos de Extensão</a:t>
            </a:r>
            <a:r>
              <a:rPr lang="pt-BR" sz="1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r>
              <a:rPr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746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Char char="●"/>
            </a:pPr>
            <a:r>
              <a:rPr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 aulas poderão ser ministradas nas modalidades presencial </a:t>
            </a:r>
            <a:r>
              <a:rPr b="1" lang="pt-BR" sz="1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e/ou a distância</a:t>
            </a:r>
            <a:r>
              <a:rPr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desde que previstas no Projeto Pedagógico do Curso e/ou Matriz Curricular.</a:t>
            </a:r>
            <a:endParaRPr i="0" sz="23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e2dbeada15_0_28"/>
          <p:cNvSpPr txBox="1"/>
          <p:nvPr/>
        </p:nvSpPr>
        <p:spPr>
          <a:xfrm>
            <a:off x="215700" y="363525"/>
            <a:ext cx="6511800" cy="54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lang="pt-BR" sz="2500">
                <a:solidFill>
                  <a:schemeClr val="dk1"/>
                </a:solidFill>
              </a:rPr>
              <a:t>4 - Preparação Didática e Atendimento ao Estudante</a:t>
            </a:r>
            <a:endParaRPr b="1" i="0" sz="25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619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alibri"/>
              <a:buChar char="●"/>
            </a:pPr>
            <a:r>
              <a:rPr lang="pt-BR" sz="1600">
                <a:solidFill>
                  <a:schemeClr val="dk1"/>
                </a:solidFill>
              </a:rPr>
              <a:t>Preparação didática: local e horário de livre escolha do docente</a:t>
            </a:r>
            <a:endParaRPr sz="1600"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</a:endParaRPr>
          </a:p>
          <a:p>
            <a:pPr indent="-3619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alibri"/>
              <a:buChar char="●"/>
            </a:pPr>
            <a:r>
              <a:rPr lang="pt-BR" sz="1600">
                <a:solidFill>
                  <a:schemeClr val="dk1"/>
                </a:solidFill>
              </a:rPr>
              <a:t>Atendimento ao estudante: </a:t>
            </a:r>
            <a:r>
              <a:rPr b="1" lang="pt-BR" sz="1600" u="sng">
                <a:solidFill>
                  <a:schemeClr val="dk1"/>
                </a:solidFill>
              </a:rPr>
              <a:t>preferencialmente presencial</a:t>
            </a:r>
            <a:r>
              <a:rPr lang="pt-BR" sz="1600">
                <a:solidFill>
                  <a:schemeClr val="dk1"/>
                </a:solidFill>
              </a:rPr>
              <a:t> (e deverá ocorrer em local e horário específico e com ampla divulgação junto ao corpo discente).</a:t>
            </a:r>
            <a:endParaRPr b="1" sz="2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1" i="0" sz="1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1" i="0" sz="1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5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2" name="Google Shape;82;g1e2dbeada15_0_2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15700" y="4330674"/>
            <a:ext cx="2165075" cy="752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e3809a2f11_0_0"/>
          <p:cNvSpPr txBox="1"/>
          <p:nvPr/>
        </p:nvSpPr>
        <p:spPr>
          <a:xfrm>
            <a:off x="215700" y="363525"/>
            <a:ext cx="6511800" cy="54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lang="pt-BR" sz="2500">
                <a:solidFill>
                  <a:schemeClr val="dk1"/>
                </a:solidFill>
              </a:rPr>
              <a:t>4 - Preparação Didática e Atendimento ao Estudante</a:t>
            </a:r>
            <a:endParaRPr b="1" i="0" sz="25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chemeClr val="dk1"/>
                </a:solidFill>
              </a:rPr>
              <a:t>Art. 21 A carga horária dedicada à preparação, elaboração de material didático, manutenção e apoio ao ensino, atendimento e acompanhamento ao aluno, avaliação (preparação e correção) e participação em reuniões pedagógicas, </a:t>
            </a:r>
            <a:r>
              <a:rPr lang="pt-BR" u="sng">
                <a:solidFill>
                  <a:schemeClr val="dk1"/>
                </a:solidFill>
              </a:rPr>
              <a:t>será de uma hora para cada hora de aula prevista</a:t>
            </a:r>
            <a:r>
              <a:rPr lang="pt-BR">
                <a:solidFill>
                  <a:schemeClr val="dk1"/>
                </a:solidFill>
              </a:rPr>
              <a:t>, respeitando-se: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chemeClr val="dk1"/>
                </a:solidFill>
              </a:rPr>
              <a:t>I - o mínimo de 4 (quatro) horas e o máximo de 6 (seis) horas de atendimento ao aluno;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chemeClr val="dk1"/>
                </a:solidFill>
              </a:rPr>
              <a:t>II - o mínimo de 8 (oito) horas e o máximo de 12 (doze) horas de preparação didática, para docentes em regime de tempo integral;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chemeClr val="dk1"/>
                </a:solidFill>
              </a:rPr>
              <a:t>III - o mínimo de 4 (quatro) horas e o máximo de 8 (oito) horas de preparação didática, para os docentes em regime de tempo parcial;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chemeClr val="dk1"/>
                </a:solidFill>
              </a:rPr>
              <a:t>IV - o mínimo de 2 (duas) horas para reuniões pedagógicas.</a:t>
            </a:r>
            <a:endParaRPr sz="19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1" i="0" sz="1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1" i="0" sz="1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5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1e3809a2f11_0_5"/>
          <p:cNvSpPr txBox="1"/>
          <p:nvPr/>
        </p:nvSpPr>
        <p:spPr>
          <a:xfrm>
            <a:off x="215700" y="363525"/>
            <a:ext cx="6511800" cy="89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lang="pt-BR" sz="2500">
                <a:solidFill>
                  <a:schemeClr val="dk1"/>
                </a:solidFill>
              </a:rPr>
              <a:t>IMPORTANTE:</a:t>
            </a:r>
            <a:endParaRPr b="1" i="0" sz="25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100">
                <a:solidFill>
                  <a:schemeClr val="dk1"/>
                </a:solidFill>
              </a:rPr>
              <a:t>A prioridade de distribuição da carga horária docente deve ser dada às atividades de sala de aula em todos os níveis, modalidades e formas de ensino regularmente ofertados pela instituição (Art. 7º).</a:t>
            </a:r>
            <a:endParaRPr sz="29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1" i="0" sz="1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1" i="0" sz="1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5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1e3809a2f11_0_9"/>
          <p:cNvSpPr txBox="1"/>
          <p:nvPr/>
        </p:nvSpPr>
        <p:spPr>
          <a:xfrm>
            <a:off x="215700" y="363525"/>
            <a:ext cx="6511800" cy="89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lang="pt-BR" sz="2500">
                <a:solidFill>
                  <a:schemeClr val="dk1"/>
                </a:solidFill>
              </a:rPr>
              <a:t>5 - Mínimos e Máximos em sala de aula</a:t>
            </a:r>
            <a:endParaRPr b="1" i="0" sz="25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500">
                <a:solidFill>
                  <a:schemeClr val="dk1"/>
                </a:solidFill>
              </a:rPr>
              <a:t>Art. 20 A composição de carga horária de aulas deverá observar os seguintes limites:</a:t>
            </a:r>
            <a:endParaRPr sz="15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500">
                <a:solidFill>
                  <a:schemeClr val="dk1"/>
                </a:solidFill>
              </a:rPr>
              <a:t> I - mínimo de 14 (quatorze) horas semanais, para os docentes em regime de tempo integral </a:t>
            </a:r>
            <a:r>
              <a:rPr b="1" lang="pt-BR" sz="1500">
                <a:solidFill>
                  <a:schemeClr val="dk1"/>
                </a:solidFill>
              </a:rPr>
              <a:t>(equivale a 16 períodos de 50min);</a:t>
            </a:r>
            <a:endParaRPr b="1" sz="15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500">
                <a:solidFill>
                  <a:schemeClr val="dk1"/>
                </a:solidFill>
              </a:rPr>
              <a:t>II - máximo de 16 (dezesseis) horas semanais, para os docentes em regime de tempo integral </a:t>
            </a:r>
            <a:r>
              <a:rPr b="1" lang="pt-BR" sz="1500">
                <a:solidFill>
                  <a:schemeClr val="dk1"/>
                </a:solidFill>
              </a:rPr>
              <a:t>(equivale a 19 períodos de 50min);</a:t>
            </a:r>
            <a:endParaRPr b="1" sz="15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500">
                <a:solidFill>
                  <a:schemeClr val="dk1"/>
                </a:solidFill>
              </a:rPr>
              <a:t>III - mínimo de 10 (dez) horas semanais para os docentes em regime de tempo parcial; </a:t>
            </a:r>
            <a:endParaRPr sz="15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500">
                <a:solidFill>
                  <a:schemeClr val="dk1"/>
                </a:solidFill>
              </a:rPr>
              <a:t>IV - máximo de 12 (doze) horas semanais, para os docentes em regime de tempo parcial.</a:t>
            </a:r>
            <a:endParaRPr sz="25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1" i="0" sz="1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1" i="0" sz="1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5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1e3809a2f11_0_13"/>
          <p:cNvSpPr txBox="1"/>
          <p:nvPr/>
        </p:nvSpPr>
        <p:spPr>
          <a:xfrm>
            <a:off x="400700" y="879050"/>
            <a:ext cx="6303300" cy="89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>
                <a:solidFill>
                  <a:schemeClr val="dk1"/>
                </a:solidFill>
              </a:rPr>
              <a:t>Art. 22 No caso de o docente não alcançar o mínimo de carga horária de aulas ou do total do regime de trabalho, ele </a:t>
            </a:r>
            <a:r>
              <a:rPr b="1" lang="pt-BR" sz="1600" u="sng">
                <a:solidFill>
                  <a:schemeClr val="dk1"/>
                </a:solidFill>
              </a:rPr>
              <a:t>deverá</a:t>
            </a:r>
            <a:r>
              <a:rPr lang="pt-BR" sz="1600">
                <a:solidFill>
                  <a:schemeClr val="dk1"/>
                </a:solidFill>
              </a:rPr>
              <a:t> complementar sua carga horária de atividades de ensino com uma ou mais das seguintes formas:</a:t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>
                <a:solidFill>
                  <a:schemeClr val="dk1"/>
                </a:solidFill>
              </a:rPr>
              <a:t> I - atuar em disciplinas afins ou que o docente tenha formação para tal;</a:t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>
                <a:solidFill>
                  <a:schemeClr val="dk1"/>
                </a:solidFill>
              </a:rPr>
              <a:t> II - elaborar cursos EaD massivos (MOOC); </a:t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>
                <a:solidFill>
                  <a:schemeClr val="dk1"/>
                </a:solidFill>
              </a:rPr>
              <a:t>III - ministrar aulas em cursos de Formação Inicial e Continuada – FIC e cursos de Extensão; </a:t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>
                <a:solidFill>
                  <a:schemeClr val="dk1"/>
                </a:solidFill>
              </a:rPr>
              <a:t>IV - disponibilizar horários de atendimento para os estudantes com necessidades educacionais específicas.</a:t>
            </a:r>
            <a:endParaRPr b="1" sz="30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1" i="0" sz="1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1" i="0" sz="1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5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Carine Simas</dc:creator>
</cp:coreProperties>
</file>